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09" r:id="rId1"/>
  </p:sldMasterIdLst>
  <p:notesMasterIdLst>
    <p:notesMasterId r:id="rId91"/>
  </p:notesMasterIdLst>
  <p:handoutMasterIdLst>
    <p:handoutMasterId r:id="rId92"/>
  </p:handoutMasterIdLst>
  <p:sldIdLst>
    <p:sldId id="774" r:id="rId2"/>
    <p:sldId id="735" r:id="rId3"/>
    <p:sldId id="736" r:id="rId4"/>
    <p:sldId id="737" r:id="rId5"/>
    <p:sldId id="738" r:id="rId6"/>
    <p:sldId id="739" r:id="rId7"/>
    <p:sldId id="740" r:id="rId8"/>
    <p:sldId id="780" r:id="rId9"/>
    <p:sldId id="741" r:id="rId10"/>
    <p:sldId id="742" r:id="rId11"/>
    <p:sldId id="781" r:id="rId12"/>
    <p:sldId id="743" r:id="rId13"/>
    <p:sldId id="744" r:id="rId14"/>
    <p:sldId id="782" r:id="rId15"/>
    <p:sldId id="745" r:id="rId16"/>
    <p:sldId id="746" r:id="rId17"/>
    <p:sldId id="783" r:id="rId18"/>
    <p:sldId id="747" r:id="rId19"/>
    <p:sldId id="748" r:id="rId20"/>
    <p:sldId id="784" r:id="rId21"/>
    <p:sldId id="749" r:id="rId22"/>
    <p:sldId id="750" r:id="rId23"/>
    <p:sldId id="785" r:id="rId24"/>
    <p:sldId id="786" r:id="rId25"/>
    <p:sldId id="751" r:id="rId26"/>
    <p:sldId id="752" r:id="rId27"/>
    <p:sldId id="787" r:id="rId28"/>
    <p:sldId id="788" r:id="rId29"/>
    <p:sldId id="753" r:id="rId30"/>
    <p:sldId id="754" r:id="rId31"/>
    <p:sldId id="789" r:id="rId32"/>
    <p:sldId id="755" r:id="rId33"/>
    <p:sldId id="756" r:id="rId34"/>
    <p:sldId id="757" r:id="rId35"/>
    <p:sldId id="790" r:id="rId36"/>
    <p:sldId id="758" r:id="rId37"/>
    <p:sldId id="759" r:id="rId38"/>
    <p:sldId id="791" r:id="rId39"/>
    <p:sldId id="763" r:id="rId40"/>
    <p:sldId id="764" r:id="rId41"/>
    <p:sldId id="765" r:id="rId42"/>
    <p:sldId id="766" r:id="rId43"/>
    <p:sldId id="792" r:id="rId44"/>
    <p:sldId id="767" r:id="rId45"/>
    <p:sldId id="793" r:id="rId46"/>
    <p:sldId id="794" r:id="rId47"/>
    <p:sldId id="1511" r:id="rId48"/>
    <p:sldId id="593" r:id="rId49"/>
    <p:sldId id="659" r:id="rId50"/>
    <p:sldId id="797" r:id="rId51"/>
    <p:sldId id="676" r:id="rId52"/>
    <p:sldId id="798" r:id="rId53"/>
    <p:sldId id="677" r:id="rId54"/>
    <p:sldId id="678" r:id="rId55"/>
    <p:sldId id="646" r:id="rId56"/>
    <p:sldId id="587" r:id="rId57"/>
    <p:sldId id="799" r:id="rId58"/>
    <p:sldId id="723" r:id="rId59"/>
    <p:sldId id="775" r:id="rId60"/>
    <p:sldId id="660" r:id="rId61"/>
    <p:sldId id="661" r:id="rId62"/>
    <p:sldId id="688" r:id="rId63"/>
    <p:sldId id="662" r:id="rId64"/>
    <p:sldId id="689" r:id="rId65"/>
    <p:sldId id="663" r:id="rId66"/>
    <p:sldId id="664" r:id="rId67"/>
    <p:sldId id="733" r:id="rId68"/>
    <p:sldId id="665" r:id="rId69"/>
    <p:sldId id="666" r:id="rId70"/>
    <p:sldId id="734" r:id="rId71"/>
    <p:sldId id="667" r:id="rId72"/>
    <p:sldId id="668" r:id="rId73"/>
    <p:sldId id="669" r:id="rId74"/>
    <p:sldId id="670" r:id="rId75"/>
    <p:sldId id="724" r:id="rId76"/>
    <p:sldId id="725" r:id="rId77"/>
    <p:sldId id="776" r:id="rId78"/>
    <p:sldId id="777" r:id="rId79"/>
    <p:sldId id="726" r:id="rId80"/>
    <p:sldId id="778" r:id="rId81"/>
    <p:sldId id="727" r:id="rId82"/>
    <p:sldId id="779" r:id="rId83"/>
    <p:sldId id="728" r:id="rId84"/>
    <p:sldId id="729" r:id="rId85"/>
    <p:sldId id="760" r:id="rId86"/>
    <p:sldId id="761" r:id="rId87"/>
    <p:sldId id="762" r:id="rId88"/>
    <p:sldId id="1510" r:id="rId89"/>
    <p:sldId id="802" r:id="rId9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79" d="100"/>
          <a:sy n="79" d="100"/>
        </p:scale>
        <p:origin x="1526" y="72"/>
      </p:cViewPr>
      <p:guideLst>
        <p:guide orient="horz" pos="1296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9342"/>
    </p:cViewPr>
  </p:sorterViewPr>
  <p:notesViewPr>
    <p:cSldViewPr>
      <p:cViewPr varScale="1">
        <p:scale>
          <a:sx n="37" d="100"/>
          <a:sy n="37" d="100"/>
        </p:scale>
        <p:origin x="-1470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263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B1C0BCD0-C171-49D9-B9D8-896A518EB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33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5DE2B9BC-A540-40D5-8A12-A40978FFE846}" type="slidenum">
              <a:rPr lang="en-US" altLang="en-US" sz="1000" smtClean="0"/>
              <a:pPr/>
              <a:t>1</a:t>
            </a:fld>
            <a:endParaRPr lang="en-US" altLang="en-US" sz="10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ms-MY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CBA0EA0D-7A1A-4FE9-A4AF-6A69219A6D62}" type="slidenum">
              <a:rPr lang="en-US" sz="1000" smtClean="0"/>
              <a:pPr>
                <a:defRPr/>
              </a:pPr>
              <a:t>13</a:t>
            </a:fld>
            <a:endParaRPr lang="en-US" sz="10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72C77D5C-F8E6-474D-81F5-6CCEB165255F}" type="slidenum">
              <a:rPr lang="en-US" sz="1000" smtClean="0"/>
              <a:pPr>
                <a:defRPr/>
              </a:pPr>
              <a:t>15</a:t>
            </a:fld>
            <a:endParaRPr lang="en-US" sz="10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FD66EBB7-7E46-4EEC-943C-65CCC49863FE}" type="slidenum">
              <a:rPr lang="en-US" sz="1000" smtClean="0"/>
              <a:pPr>
                <a:defRPr/>
              </a:pPr>
              <a:t>16</a:t>
            </a:fld>
            <a:endParaRPr lang="en-US" sz="10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7E8700E1-EFD2-4229-8DDD-62F7CFB75EC0}" type="slidenum">
              <a:rPr lang="en-US" sz="1000" smtClean="0"/>
              <a:pPr>
                <a:defRPr/>
              </a:pPr>
              <a:t>18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7D1C41EA-429D-441F-A1C9-B10E292EC232}" type="slidenum">
              <a:rPr lang="en-US" sz="1000" smtClean="0"/>
              <a:pPr>
                <a:defRPr/>
              </a:pPr>
              <a:t>19</a:t>
            </a:fld>
            <a:endParaRPr lang="en-US" sz="10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47C5A0B-3D53-4CFF-BD52-4181420776B7}" type="slidenum">
              <a:rPr lang="en-US" sz="1000" smtClean="0"/>
              <a:pPr>
                <a:defRPr/>
              </a:pPr>
              <a:t>21</a:t>
            </a:fld>
            <a:endParaRPr lang="en-US" sz="10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79D0DDC3-A9B6-446B-97B6-E13E81A1A567}" type="slidenum">
              <a:rPr lang="en-US" sz="1000" smtClean="0"/>
              <a:pPr>
                <a:defRPr/>
              </a:pPr>
              <a:t>22</a:t>
            </a:fld>
            <a:endParaRPr lang="en-US" sz="10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F81C5E6-66CB-4983-B65B-99D672AA89EF}" type="slidenum">
              <a:rPr lang="en-US" sz="1000" smtClean="0"/>
              <a:pPr>
                <a:defRPr/>
              </a:pPr>
              <a:t>25</a:t>
            </a:fld>
            <a:endParaRPr lang="en-US" sz="10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4D56492A-CF1E-4E0B-9889-52302D428EEF}" type="slidenum">
              <a:rPr lang="en-US" sz="1000" smtClean="0"/>
              <a:pPr>
                <a:defRPr/>
              </a:pPr>
              <a:t>26</a:t>
            </a:fld>
            <a:endParaRPr lang="en-US" sz="10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F36D2E77-E69F-4B9C-874F-DC50ACCF3358}" type="slidenum">
              <a:rPr lang="en-US" sz="1000" smtClean="0"/>
              <a:pPr>
                <a:defRPr/>
              </a:pPr>
              <a:t>29</a:t>
            </a:fld>
            <a:endParaRPr lang="en-US" sz="1000"/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20E32F8-574E-4833-AF31-E009223829CA}" type="slidenum">
              <a:rPr lang="en-US" sz="1000" smtClean="0"/>
              <a:pPr>
                <a:defRPr/>
              </a:pPr>
              <a:t>2</a:t>
            </a:fld>
            <a:endParaRPr lang="en-US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A8887FCB-2752-4DF9-A709-A6E997D4AA3C}" type="slidenum">
              <a:rPr lang="en-US" sz="1000" smtClean="0"/>
              <a:pPr>
                <a:defRPr/>
              </a:pPr>
              <a:t>30</a:t>
            </a:fld>
            <a:endParaRPr lang="en-US" sz="10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0CE82FD3-8FD5-4524-B0C6-B2668FC4991C}" type="slidenum">
              <a:rPr lang="en-US" sz="1000" smtClean="0"/>
              <a:pPr>
                <a:defRPr/>
              </a:pPr>
              <a:t>32</a:t>
            </a:fld>
            <a:endParaRPr lang="en-US" sz="10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56670E98-FCFA-4F0E-8E9B-DB6ED1B77AFB}" type="slidenum">
              <a:rPr lang="en-US" sz="1000" smtClean="0"/>
              <a:pPr>
                <a:defRPr/>
              </a:pPr>
              <a:t>33</a:t>
            </a:fld>
            <a:endParaRPr lang="en-US" sz="10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BBB76AB4-35DA-455D-BF24-EBA33A414321}" type="slidenum">
              <a:rPr lang="en-US" sz="1000" smtClean="0"/>
              <a:pPr>
                <a:defRPr/>
              </a:pPr>
              <a:t>34</a:t>
            </a:fld>
            <a:endParaRPr lang="en-US" sz="10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5972F285-5F79-4592-8883-89F8961E1731}" type="slidenum">
              <a:rPr lang="en-US" sz="1000" smtClean="0"/>
              <a:pPr>
                <a:defRPr/>
              </a:pPr>
              <a:t>36</a:t>
            </a:fld>
            <a:endParaRPr lang="en-US" sz="10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A42808C-7612-4299-B674-5E589F7BE0B7}" type="slidenum">
              <a:rPr lang="en-US" sz="1000" smtClean="0"/>
              <a:pPr>
                <a:defRPr/>
              </a:pPr>
              <a:t>37</a:t>
            </a:fld>
            <a:endParaRPr lang="en-US" sz="10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3B641CC2-126B-4ADA-8063-7064B6D7F540}" type="slidenum">
              <a:rPr lang="en-US" sz="1000" smtClean="0"/>
              <a:pPr>
                <a:defRPr/>
              </a:pPr>
              <a:t>39</a:t>
            </a:fld>
            <a:endParaRPr lang="en-US" sz="10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9C24CB53-210D-4B2F-AC9D-D8726773C803}" type="slidenum">
              <a:rPr lang="en-US" sz="1000" smtClean="0"/>
              <a:pPr>
                <a:defRPr/>
              </a:pPr>
              <a:t>40</a:t>
            </a:fld>
            <a:endParaRPr lang="en-US" sz="10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7C0E0802-0E0D-455F-A289-43B0E8972B65}" type="slidenum">
              <a:rPr lang="en-US" sz="1000" smtClean="0"/>
              <a:pPr>
                <a:defRPr/>
              </a:pPr>
              <a:t>41</a:t>
            </a:fld>
            <a:endParaRPr lang="en-US" sz="10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4A0FF28C-00AB-4F4B-ABA2-18BC91039406}" type="slidenum">
              <a:rPr lang="en-US" sz="1000" smtClean="0"/>
              <a:pPr>
                <a:defRPr/>
              </a:pPr>
              <a:t>42</a:t>
            </a:fld>
            <a:endParaRPr lang="en-US" sz="10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9420683F-2409-4052-912C-63118CF19478}" type="slidenum">
              <a:rPr lang="en-US" sz="1000" smtClean="0"/>
              <a:pPr>
                <a:defRPr/>
              </a:pPr>
              <a:t>4</a:t>
            </a:fld>
            <a:endParaRPr lang="en-US" sz="10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51EC8FA-F30F-481D-9459-2558BCDA9A49}" type="slidenum">
              <a:rPr lang="en-US" sz="1000" smtClean="0"/>
              <a:pPr>
                <a:defRPr/>
              </a:pPr>
              <a:t>44</a:t>
            </a:fld>
            <a:endParaRPr lang="en-US" sz="10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620E32F8-574E-4833-AF31-E009223829CA}" type="slidenum">
              <a:rPr lang="en-US" sz="1000" smtClean="0"/>
              <a:pPr>
                <a:defRPr/>
              </a:pPr>
              <a:t>47</a:t>
            </a:fld>
            <a:endParaRPr lang="en-US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49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CA9DE423-5E29-48B6-89F3-61E3FD399C31}" type="slidenum">
              <a:rPr lang="en-US" sz="1000" smtClean="0"/>
              <a:pPr>
                <a:defRPr/>
              </a:pPr>
              <a:t>48</a:t>
            </a:fld>
            <a:endParaRPr lang="en-US" sz="10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51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3C352AA7-5754-4374-B935-D5CF327A3F22}" type="slidenum">
              <a:rPr lang="en-US" sz="1000" smtClean="0"/>
              <a:pPr>
                <a:defRPr/>
              </a:pPr>
              <a:t>58</a:t>
            </a:fld>
            <a:endParaRPr lang="en-US" sz="10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11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BC56DC36-8236-49A6-92D3-F6470BE4EBC7}" type="slidenum">
              <a:rPr lang="en-US" sz="1000" smtClean="0"/>
              <a:pPr>
                <a:defRPr/>
              </a:pPr>
              <a:t>75</a:t>
            </a:fld>
            <a:endParaRPr lang="en-US" sz="10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27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B6A4CF9A-8E67-4781-B26C-E1C86B875361}" type="slidenum">
              <a:rPr lang="en-US" sz="1000" smtClean="0"/>
              <a:pPr>
                <a:defRPr/>
              </a:pPr>
              <a:t>85</a:t>
            </a:fld>
            <a:endParaRPr lang="en-US" sz="10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802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55650"/>
            <a:ext cx="4970462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BFE9CC-D952-411B-9EBD-7EF48EA6F8F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48F005-04AC-4296-99F6-03AB785B97CF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B8933D80-DEEE-4CBE-AACB-F6DA35802E09}" type="slidenum">
              <a:rPr lang="en-US" sz="1000" smtClean="0"/>
              <a:pPr>
                <a:defRPr/>
              </a:pPr>
              <a:t>5</a:t>
            </a:fld>
            <a:endParaRPr lang="en-US" sz="10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E7BFFFDF-75EE-496C-AA99-9DBF00785610}" type="slidenum">
              <a:rPr lang="en-US" sz="1000" smtClean="0"/>
              <a:pPr>
                <a:defRPr/>
              </a:pPr>
              <a:t>6</a:t>
            </a:fld>
            <a:endParaRPr lang="en-US" sz="10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4FE4C306-FF19-45DB-B901-96295AD0E609}" type="slidenum">
              <a:rPr lang="en-US" sz="1000" smtClean="0"/>
              <a:pPr>
                <a:defRPr/>
              </a:pPr>
              <a:t>7</a:t>
            </a:fld>
            <a:endParaRPr lang="en-US" sz="10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8850762F-69B7-4230-9E3B-4B5D8B569F75}" type="slidenum">
              <a:rPr lang="en-US" sz="1000" smtClean="0"/>
              <a:pPr>
                <a:defRPr/>
              </a:pPr>
              <a:t>9</a:t>
            </a:fld>
            <a:endParaRPr lang="en-US" sz="10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0DCE29F7-C309-453E-8DF7-EC8444BCF9EA}" type="slidenum">
              <a:rPr lang="en-US" sz="1000" smtClean="0"/>
              <a:pPr>
                <a:defRPr/>
              </a:pPr>
              <a:t>10</a:t>
            </a:fld>
            <a:endParaRPr lang="en-US" sz="10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17622C74-6B53-441E-8EAC-B0258F0FCEA3}" type="slidenum">
              <a:rPr lang="en-US" sz="1000" smtClean="0"/>
              <a:pPr>
                <a:defRPr/>
              </a:pPr>
              <a:t>12</a:t>
            </a:fld>
            <a:endParaRPr lang="en-US" sz="10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 userDrawn="1"/>
        </p:nvGrpSpPr>
        <p:grpSpPr bwMode="auto">
          <a:xfrm>
            <a:off x="134752" y="2438400"/>
            <a:ext cx="9009248" cy="1052286"/>
            <a:chOff x="0" y="1536"/>
            <a:chExt cx="5675" cy="663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185" y="1604"/>
              <a:ext cx="449" cy="300"/>
              <a:chOff x="720" y="336"/>
              <a:chExt cx="624" cy="433"/>
            </a:xfrm>
          </p:grpSpPr>
          <p:sp>
            <p:nvSpPr>
              <p:cNvPr id="12" name="Rectangle 20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5" cy="433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600">
                  <a:solidFill>
                    <a:srgbClr val="000000"/>
                  </a:solidFill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3" name="Rectangle 21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3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600">
                  <a:solidFill>
                    <a:srgbClr val="000000"/>
                  </a:solidFill>
                  <a:latin typeface="Tahoma" pitchFamily="34" charset="0"/>
                  <a:ea typeface="+mn-ea"/>
                </a:endParaRPr>
              </a:p>
            </p:txBody>
          </p: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262" y="1872"/>
              <a:ext cx="466" cy="300"/>
              <a:chOff x="912" y="2640"/>
              <a:chExt cx="673" cy="433"/>
            </a:xfrm>
          </p:grpSpPr>
          <p:sp>
            <p:nvSpPr>
              <p:cNvPr id="10" name="Rectangle 23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3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600">
                  <a:solidFill>
                    <a:srgbClr val="000000"/>
                  </a:solidFill>
                  <a:latin typeface="Tahoma" pitchFamily="34" charset="0"/>
                  <a:ea typeface="+mn-ea"/>
                </a:endParaRPr>
              </a:p>
            </p:txBody>
          </p:sp>
          <p:sp>
            <p:nvSpPr>
              <p:cNvPr id="11" name="Rectangle 24"/>
              <p:cNvSpPr>
                <a:spLocks noChangeArrowheads="1"/>
              </p:cNvSpPr>
              <p:nvPr/>
            </p:nvSpPr>
            <p:spPr bwMode="auto">
              <a:xfrm>
                <a:off x="1252" y="2640"/>
                <a:ext cx="333" cy="433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GB" sz="600">
                  <a:solidFill>
                    <a:srgbClr val="000000"/>
                  </a:solidFill>
                  <a:latin typeface="Tahoma" pitchFamily="34" charset="0"/>
                  <a:ea typeface="+mn-ea"/>
                </a:endParaRPr>
              </a:p>
            </p:txBody>
          </p:sp>
        </p:grpSp>
        <p:sp>
          <p:nvSpPr>
            <p:cNvPr id="7" name="Rectangle 25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 sz="600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 sz="600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9" name="Rectangle 27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 sz="600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</p:grpSp>
      <p:sp>
        <p:nvSpPr>
          <p:cNvPr id="230412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1143001" y="1676403"/>
            <a:ext cx="7772400" cy="1295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74016" tIns="37008" rIns="74016" bIns="37008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04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490686"/>
            <a:ext cx="8534400" cy="3124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03941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600" cy="1143000"/>
          </a:xfrm>
          <a:prstGeom prst="rect">
            <a:avLst/>
          </a:prstGeom>
        </p:spPr>
        <p:txBody>
          <a:bodyPr lIns="74016" tIns="37008" rIns="74016" bIns="37008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5392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2" y="0"/>
            <a:ext cx="2093912" cy="6529388"/>
          </a:xfrm>
          <a:prstGeom prst="rect">
            <a:avLst/>
          </a:prstGeom>
        </p:spPr>
        <p:txBody>
          <a:bodyPr vert="eaVert" lIns="74016" tIns="37008" rIns="74016" bIns="37008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0"/>
            <a:ext cx="6130926" cy="6529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10493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429" y="285448"/>
            <a:ext cx="7773143" cy="1143000"/>
          </a:xfrm>
          <a:prstGeom prst="rect">
            <a:avLst/>
          </a:prstGeom>
        </p:spPr>
        <p:txBody>
          <a:bodyPr lIns="64502" tIns="32251" rIns="64502" bIns="32251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685429" y="6400800"/>
            <a:ext cx="1905619" cy="457200"/>
          </a:xfrm>
          <a:prstGeom prst="rect">
            <a:avLst/>
          </a:prstGeom>
          <a:ln/>
        </p:spPr>
        <p:txBody>
          <a:bodyPr lIns="64502" tIns="32251" rIns="64502" bIns="32251"/>
          <a:lstStyle>
            <a:lvl1pPr>
              <a:defRPr/>
            </a:lvl1pPr>
          </a:lstStyle>
          <a:p>
            <a:pPr>
              <a:defRPr/>
            </a:pPr>
            <a:endParaRPr lang="en-US" sz="60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2952" y="6399591"/>
            <a:ext cx="1905619" cy="457200"/>
          </a:xfrm>
          <a:prstGeom prst="rect">
            <a:avLst/>
          </a:prstGeom>
          <a:ln/>
        </p:spPr>
        <p:txBody>
          <a:bodyPr lIns="64502" tIns="32251" rIns="64502" bIns="32251"/>
          <a:lstStyle>
            <a:lvl1pPr>
              <a:defRPr/>
            </a:lvl1pPr>
          </a:lstStyle>
          <a:p>
            <a:pPr>
              <a:defRPr/>
            </a:pPr>
            <a:fld id="{C7CEB0B8-E327-4A51-B1B2-05DF9D4D2C03}" type="slidenum">
              <a:rPr lang="en-US" sz="600">
                <a:solidFill>
                  <a:srgbClr val="000000"/>
                </a:solidFill>
                <a:latin typeface="Tahoma" pitchFamily="34" charset="0"/>
                <a:ea typeface="+mn-ea"/>
              </a:rPr>
              <a:pPr>
                <a:defRPr/>
              </a:pPr>
              <a:t>‹#›</a:t>
            </a:fld>
            <a:endParaRPr lang="en-US" sz="60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476218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178654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  <a:prstGeom prst="rect">
            <a:avLst/>
          </a:prstGeom>
        </p:spPr>
        <p:txBody>
          <a:bodyPr lIns="74016" tIns="37008" rIns="74016" bIns="37008"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6"/>
            <a:ext cx="7772400" cy="1500187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9" indent="0">
              <a:buNone/>
              <a:defRPr sz="1500"/>
            </a:lvl2pPr>
            <a:lvl3pPr marL="740158" indent="0">
              <a:buNone/>
              <a:defRPr sz="1300"/>
            </a:lvl3pPr>
            <a:lvl4pPr marL="1110237" indent="0">
              <a:buNone/>
              <a:defRPr sz="1100"/>
            </a:lvl4pPr>
            <a:lvl5pPr marL="1480316" indent="0">
              <a:buNone/>
              <a:defRPr sz="1100"/>
            </a:lvl5pPr>
            <a:lvl6pPr marL="1850395" indent="0">
              <a:buNone/>
              <a:defRPr sz="1100"/>
            </a:lvl6pPr>
            <a:lvl7pPr marL="2220474" indent="0">
              <a:buNone/>
              <a:defRPr sz="1100"/>
            </a:lvl7pPr>
            <a:lvl8pPr marL="2590553" indent="0">
              <a:buNone/>
              <a:defRPr sz="1100"/>
            </a:lvl8pPr>
            <a:lvl9pPr marL="29606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4745834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600" cy="1143000"/>
          </a:xfrm>
          <a:prstGeom prst="rect">
            <a:avLst/>
          </a:prstGeom>
        </p:spPr>
        <p:txBody>
          <a:bodyPr lIns="74016" tIns="37008" rIns="74016" bIns="37008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7" y="0"/>
            <a:ext cx="4111625" cy="65293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2" y="0"/>
            <a:ext cx="4113213" cy="65293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77145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600" cy="1143000"/>
          </a:xfrm>
          <a:prstGeom prst="rect">
            <a:avLst/>
          </a:prstGeom>
        </p:spPr>
        <p:txBody>
          <a:bodyPr lIns="74016" tIns="37008" rIns="74016" bIns="37008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0079" indent="0">
              <a:buNone/>
              <a:defRPr sz="1600" b="1"/>
            </a:lvl2pPr>
            <a:lvl3pPr marL="740158" indent="0">
              <a:buNone/>
              <a:defRPr sz="1500" b="1"/>
            </a:lvl3pPr>
            <a:lvl4pPr marL="1110237" indent="0">
              <a:buNone/>
              <a:defRPr sz="1300" b="1"/>
            </a:lvl4pPr>
            <a:lvl5pPr marL="1480316" indent="0">
              <a:buNone/>
              <a:defRPr sz="1300" b="1"/>
            </a:lvl5pPr>
            <a:lvl6pPr marL="1850395" indent="0">
              <a:buNone/>
              <a:defRPr sz="1300" b="1"/>
            </a:lvl6pPr>
            <a:lvl7pPr marL="2220474" indent="0">
              <a:buNone/>
              <a:defRPr sz="1300" b="1"/>
            </a:lvl7pPr>
            <a:lvl8pPr marL="2590553" indent="0">
              <a:buNone/>
              <a:defRPr sz="1300" b="1"/>
            </a:lvl8pPr>
            <a:lvl9pPr marL="2960632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6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0079" indent="0">
              <a:buNone/>
              <a:defRPr sz="1600" b="1"/>
            </a:lvl2pPr>
            <a:lvl3pPr marL="740158" indent="0">
              <a:buNone/>
              <a:defRPr sz="1500" b="1"/>
            </a:lvl3pPr>
            <a:lvl4pPr marL="1110237" indent="0">
              <a:buNone/>
              <a:defRPr sz="1300" b="1"/>
            </a:lvl4pPr>
            <a:lvl5pPr marL="1480316" indent="0">
              <a:buNone/>
              <a:defRPr sz="1300" b="1"/>
            </a:lvl5pPr>
            <a:lvl6pPr marL="1850395" indent="0">
              <a:buNone/>
              <a:defRPr sz="1300" b="1"/>
            </a:lvl6pPr>
            <a:lvl7pPr marL="2220474" indent="0">
              <a:buNone/>
              <a:defRPr sz="1300" b="1"/>
            </a:lvl7pPr>
            <a:lvl8pPr marL="2590553" indent="0">
              <a:buNone/>
              <a:defRPr sz="1300" b="1"/>
            </a:lvl8pPr>
            <a:lvl9pPr marL="2960632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6" cy="39512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67408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600" cy="1143000"/>
          </a:xfrm>
          <a:prstGeom prst="rect">
            <a:avLst/>
          </a:prstGeom>
        </p:spPr>
        <p:txBody>
          <a:bodyPr lIns="74016" tIns="37008" rIns="74016" bIns="37008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35096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712385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3"/>
            <a:ext cx="3008313" cy="1162050"/>
          </a:xfrm>
          <a:prstGeom prst="rect">
            <a:avLst/>
          </a:prstGeom>
        </p:spPr>
        <p:txBody>
          <a:bodyPr lIns="74016" tIns="37008" rIns="74016" bIns="37008"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70079" indent="0">
              <a:buNone/>
              <a:defRPr sz="1000"/>
            </a:lvl2pPr>
            <a:lvl3pPr marL="740158" indent="0">
              <a:buNone/>
              <a:defRPr sz="800"/>
            </a:lvl3pPr>
            <a:lvl4pPr marL="1110237" indent="0">
              <a:buNone/>
              <a:defRPr sz="700"/>
            </a:lvl4pPr>
            <a:lvl5pPr marL="1480316" indent="0">
              <a:buNone/>
              <a:defRPr sz="700"/>
            </a:lvl5pPr>
            <a:lvl6pPr marL="1850395" indent="0">
              <a:buNone/>
              <a:defRPr sz="700"/>
            </a:lvl6pPr>
            <a:lvl7pPr marL="2220474" indent="0">
              <a:buNone/>
              <a:defRPr sz="700"/>
            </a:lvl7pPr>
            <a:lvl8pPr marL="2590553" indent="0">
              <a:buNone/>
              <a:defRPr sz="700"/>
            </a:lvl8pPr>
            <a:lvl9pPr marL="29606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067877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  <a:prstGeom prst="rect">
            <a:avLst/>
          </a:prstGeom>
        </p:spPr>
        <p:txBody>
          <a:bodyPr lIns="74016" tIns="37008" rIns="74016" bIns="37008"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8"/>
            <a:ext cx="54864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0079" indent="0">
              <a:buNone/>
              <a:defRPr sz="2300"/>
            </a:lvl2pPr>
            <a:lvl3pPr marL="740158" indent="0">
              <a:buNone/>
              <a:defRPr sz="2000"/>
            </a:lvl3pPr>
            <a:lvl4pPr marL="1110237" indent="0">
              <a:buNone/>
              <a:defRPr sz="1600"/>
            </a:lvl4pPr>
            <a:lvl5pPr marL="1480316" indent="0">
              <a:buNone/>
              <a:defRPr sz="1600"/>
            </a:lvl5pPr>
            <a:lvl6pPr marL="1850395" indent="0">
              <a:buNone/>
              <a:defRPr sz="1600"/>
            </a:lvl6pPr>
            <a:lvl7pPr marL="2220474" indent="0">
              <a:buNone/>
              <a:defRPr sz="1600"/>
            </a:lvl7pPr>
            <a:lvl8pPr marL="2590553" indent="0">
              <a:buNone/>
              <a:defRPr sz="1600"/>
            </a:lvl8pPr>
            <a:lvl9pPr marL="2960632" indent="0">
              <a:buNone/>
              <a:defRPr sz="16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0"/>
            <a:ext cx="5486400" cy="804862"/>
          </a:xfrm>
        </p:spPr>
        <p:txBody>
          <a:bodyPr/>
          <a:lstStyle>
            <a:lvl1pPr marL="0" indent="0">
              <a:buNone/>
              <a:defRPr sz="1100"/>
            </a:lvl1pPr>
            <a:lvl2pPr marL="370079" indent="0">
              <a:buNone/>
              <a:defRPr sz="1000"/>
            </a:lvl2pPr>
            <a:lvl3pPr marL="740158" indent="0">
              <a:buNone/>
              <a:defRPr sz="800"/>
            </a:lvl3pPr>
            <a:lvl4pPr marL="1110237" indent="0">
              <a:buNone/>
              <a:defRPr sz="700"/>
            </a:lvl4pPr>
            <a:lvl5pPr marL="1480316" indent="0">
              <a:buNone/>
              <a:defRPr sz="700"/>
            </a:lvl5pPr>
            <a:lvl6pPr marL="1850395" indent="0">
              <a:buNone/>
              <a:defRPr sz="700"/>
            </a:lvl6pPr>
            <a:lvl7pPr marL="2220474" indent="0">
              <a:buNone/>
              <a:defRPr sz="700"/>
            </a:lvl7pPr>
            <a:lvl8pPr marL="2590553" indent="0">
              <a:buNone/>
              <a:defRPr sz="700"/>
            </a:lvl8pPr>
            <a:lvl9pPr marL="29606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92740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645" y="33867"/>
            <a:ext cx="8376871" cy="652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016" tIns="37008" rIns="74016" bIns="37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9393" name="Rectangle 17"/>
          <p:cNvSpPr>
            <a:spLocks noChangeArrowheads="1"/>
          </p:cNvSpPr>
          <p:nvPr/>
        </p:nvSpPr>
        <p:spPr bwMode="auto">
          <a:xfrm>
            <a:off x="0" y="6400800"/>
            <a:ext cx="190455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74016" tIns="37008" rIns="74016" bIns="37008" anchor="b"/>
          <a:lstStyle/>
          <a:p>
            <a:pPr eaLnBrk="1" hangingPunct="1">
              <a:defRPr/>
            </a:pPr>
            <a:fld id="{A489F54B-69BB-4115-9FC9-7565FFDEE19E}" type="slidenum">
              <a:rPr lang="en-US" sz="1100">
                <a:solidFill>
                  <a:srgbClr val="080808"/>
                </a:solidFill>
                <a:ea typeface="+mn-ea"/>
              </a:rPr>
              <a:pPr eaLnBrk="1" hangingPunct="1">
                <a:defRPr/>
              </a:pPr>
              <a:t>‹#›</a:t>
            </a:fld>
            <a:endParaRPr lang="en-US" sz="1100" dirty="0">
              <a:solidFill>
                <a:srgbClr val="080808"/>
              </a:solidFill>
              <a:ea typeface="+mn-ea"/>
            </a:endParaRPr>
          </a:p>
        </p:txBody>
      </p:sp>
      <p:sp>
        <p:nvSpPr>
          <p:cNvPr id="229396" name="Rectangle 20"/>
          <p:cNvSpPr>
            <a:spLocks noChangeArrowheads="1"/>
          </p:cNvSpPr>
          <p:nvPr userDrawn="1"/>
        </p:nvSpPr>
        <p:spPr bwMode="ltGray">
          <a:xfrm>
            <a:off x="8033097" y="5913362"/>
            <a:ext cx="327859" cy="47413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400" name="Rectangle 24"/>
          <p:cNvSpPr>
            <a:spLocks noChangeArrowheads="1"/>
          </p:cNvSpPr>
          <p:nvPr userDrawn="1"/>
        </p:nvSpPr>
        <p:spPr bwMode="ltGray">
          <a:xfrm flipH="1">
            <a:off x="7880308" y="6335486"/>
            <a:ext cx="368179" cy="47534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398" name="Rectangle 22"/>
          <p:cNvSpPr>
            <a:spLocks noChangeArrowheads="1"/>
          </p:cNvSpPr>
          <p:nvPr userDrawn="1"/>
        </p:nvSpPr>
        <p:spPr bwMode="ltGray">
          <a:xfrm>
            <a:off x="8353530" y="5913362"/>
            <a:ext cx="438207" cy="47413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399" name="Rectangle 23"/>
          <p:cNvSpPr>
            <a:spLocks noChangeArrowheads="1"/>
          </p:cNvSpPr>
          <p:nvPr userDrawn="1"/>
        </p:nvSpPr>
        <p:spPr bwMode="ltGray">
          <a:xfrm flipH="1">
            <a:off x="8245304" y="6335486"/>
            <a:ext cx="422292" cy="47534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401" name="Rectangle 25"/>
          <p:cNvSpPr>
            <a:spLocks noChangeArrowheads="1"/>
          </p:cNvSpPr>
          <p:nvPr userDrawn="1"/>
        </p:nvSpPr>
        <p:spPr bwMode="ltGray">
          <a:xfrm flipH="1">
            <a:off x="8521173" y="6262914"/>
            <a:ext cx="561287" cy="42212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384" name="Rectangle 8"/>
          <p:cNvSpPr>
            <a:spLocks noChangeArrowheads="1"/>
          </p:cNvSpPr>
          <p:nvPr userDrawn="1"/>
        </p:nvSpPr>
        <p:spPr bwMode="gray">
          <a:xfrm>
            <a:off x="549616" y="6595534"/>
            <a:ext cx="8226205" cy="3265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74016" tIns="37008" rIns="74016" bIns="37008" anchor="ctr"/>
          <a:lstStyle/>
          <a:p>
            <a:pPr algn="ctr" eaLnBrk="1" hangingPunct="1">
              <a:defRPr/>
            </a:pPr>
            <a:endParaRPr kumimoji="1" lang="en-US" sz="2000" dirty="0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229416" name="Text Box 40"/>
          <p:cNvSpPr txBox="1">
            <a:spLocks noChangeArrowheads="1"/>
          </p:cNvSpPr>
          <p:nvPr userDrawn="1"/>
        </p:nvSpPr>
        <p:spPr bwMode="auto">
          <a:xfrm>
            <a:off x="377729" y="6582229"/>
            <a:ext cx="8393849" cy="22862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74016" tIns="37008" rIns="74016" bIns="3700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dirty="0">
                <a:solidFill>
                  <a:srgbClr val="000000"/>
                </a:solidFill>
                <a:latin typeface="Tahoma" pitchFamily="34" charset="0"/>
                <a:ea typeface="+mn-ea"/>
              </a:rPr>
              <a:t>Chapter 3 Advanced UI Controls and Multimedia                                                                             CCS3104 Advanced Programming</a:t>
            </a:r>
          </a:p>
        </p:txBody>
      </p:sp>
    </p:spTree>
    <p:extLst>
      <p:ext uri="{BB962C8B-B14F-4D97-AF65-F5344CB8AC3E}">
        <p14:creationId xmlns:p14="http://schemas.microsoft.com/office/powerpoint/2010/main" val="85577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5pPr>
      <a:lvl6pPr marL="370079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6pPr>
      <a:lvl7pPr marL="740158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7pPr>
      <a:lvl8pPr marL="1110237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8pPr>
      <a:lvl9pPr marL="1480316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ahoma" pitchFamily="34" charset="0"/>
        </a:defRPr>
      </a:lvl9pPr>
    </p:titleStyle>
    <p:bodyStyle>
      <a:lvl1pPr marL="276597" indent="-276597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01345" indent="-23068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300">
          <a:solidFill>
            <a:schemeClr val="tx1"/>
          </a:solidFill>
          <a:latin typeface="+mn-lt"/>
        </a:defRPr>
      </a:lvl2pPr>
      <a:lvl3pPr marL="924973" indent="-184771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294515" indent="-18477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1665176" indent="-18477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5pPr>
      <a:lvl6pPr marL="2035435" indent="-18504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405513" indent="-18504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2775592" indent="-18504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145671" indent="-18504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9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58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37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316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95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74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553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632" algn="l" defTabSz="74015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ButtonDemo.bat" TargetMode="External"/><Relationship Id="rId4" Type="http://schemas.openxmlformats.org/officeDocument/2006/relationships/hyperlink" Target="https://liveexample.pearsoncmg.com/html/ButtonDemo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CheckBoxDemo.bat" TargetMode="External"/><Relationship Id="rId4" Type="http://schemas.openxmlformats.org/officeDocument/2006/relationships/hyperlink" Target="https://liveexample.pearsoncmg.com/html/CheckBoxDemo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ml/RadioButtonDemo.bat" TargetMode="External"/><Relationship Id="rId5" Type="http://schemas.openxmlformats.org/officeDocument/2006/relationships/hyperlink" Target="https://liveexample.pearsoncmg.com/html/RadioButtonDemo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TextFieldDemo.bat" TargetMode="External"/><Relationship Id="rId4" Type="http://schemas.openxmlformats.org/officeDocument/2006/relationships/hyperlink" Target="https://liveexample.pearsoncmg.com/html/TextFieldDemo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ml/TextAreaDemo.ba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iveexample.pearsoncmg.com/html/DescriptionPane.html" TargetMode="External"/><Relationship Id="rId5" Type="http://schemas.openxmlformats.org/officeDocument/2006/relationships/hyperlink" Target="https://liveexample.pearsoncmg.com/html/TextAreaDemo.html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ComboBoxDemo.bat" TargetMode="External"/><Relationship Id="rId4" Type="http://schemas.openxmlformats.org/officeDocument/2006/relationships/hyperlink" Target="https://liveexample.pearsoncmg.com/html/ComboBoxDemo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ListViewDemo.bat" TargetMode="External"/><Relationship Id="rId4" Type="http://schemas.openxmlformats.org/officeDocument/2006/relationships/hyperlink" Target="https://liveexample.pearsoncmg.com/html/ListViewDemo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ScrollBarDemo.bat" TargetMode="External"/><Relationship Id="rId4" Type="http://schemas.openxmlformats.org/officeDocument/2006/relationships/hyperlink" Target="https://liveexample.pearsoncmg.com/html/ScrollBarDemo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SliderDemo.bat" TargetMode="External"/><Relationship Id="rId4" Type="http://schemas.openxmlformats.org/officeDocument/2006/relationships/hyperlink" Target="https://liveexample.pearsoncmg.com/html/SliderDemo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ml/MediaDemo.bat" TargetMode="External"/><Relationship Id="rId5" Type="http://schemas.openxmlformats.org/officeDocument/2006/relationships/hyperlink" Target="https://liveexample.pearsoncmg.com/html/MediaDemo.html" TargetMode="Externa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ml/FlagAnthem.ba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iveexample.pearsoncmg.com/html/FlagAnthem.htm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ShowCircle.bat" TargetMode="External"/><Relationship Id="rId4" Type="http://schemas.openxmlformats.org/officeDocument/2006/relationships/hyperlink" Target="https://liveexample.pearsoncmg.com/html/ShowCircle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ml/ShowCircleCentered.bat" TargetMode="External"/><Relationship Id="rId2" Type="http://schemas.openxmlformats.org/officeDocument/2006/relationships/hyperlink" Target="https://liveexample.pearsoncmg.com/html/ShowCircleCentered.html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ml/BidirectionalBindingDemo.bat" TargetMode="External"/><Relationship Id="rId2" Type="http://schemas.openxmlformats.org/officeDocument/2006/relationships/hyperlink" Target="https://liveexample.pearsoncmg.com/html/BidirectionalBindingDemo.html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BindingDemo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BindingDemo.ba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ObservablePropertyDemo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ObservablePropertyDemo.bat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ShowTex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ShowText.bat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ShowLine.bat" TargetMode="External"/><Relationship Id="rId4" Type="http://schemas.openxmlformats.org/officeDocument/2006/relationships/hyperlink" Target="https://liveexample.pearsoncmg.com/html/ShowLine.htm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ShowRectangle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ShowRectangle.bat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Relationship Id="rId6" Type="http://schemas.openxmlformats.org/officeDocument/2006/relationships/hyperlink" Target="html/ShowEllipse.bat" TargetMode="External"/><Relationship Id="rId5" Type="http://schemas.openxmlformats.org/officeDocument/2006/relationships/hyperlink" Target="https://liveexample.pearsoncmg.com/html/ShowEllipse.html" TargetMode="Externa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ml/LabelWithGraphic.bat" TargetMode="External"/><Relationship Id="rId5" Type="http://schemas.openxmlformats.org/officeDocument/2006/relationships/hyperlink" Target="https://liveexample.pearsoncmg.com/html/LabelWithGraphic.html" TargetMode="Externa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hyperlink" Target="html/ShowArc.bat" TargetMode="External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iveexample.pearsoncmg.com/html/ShowArc.html" TargetMode="Externa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5" Type="http://schemas.openxmlformats.org/officeDocument/2006/relationships/hyperlink" Target="html/ShowPolygon.bat" TargetMode="External"/><Relationship Id="rId4" Type="http://schemas.openxmlformats.org/officeDocument/2006/relationships/hyperlink" Target="https://liveexample.pearsoncmg.com/html/ShowPolygon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FlagRisingAnimation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ml/PathTransitionDemo.bat" TargetMode="External"/><Relationship Id="rId5" Type="http://schemas.openxmlformats.org/officeDocument/2006/relationships/hyperlink" Target="https://liveexample.pearsoncmg.com/html/PathTransitionDemo.html" TargetMode="External"/><Relationship Id="rId4" Type="http://schemas.openxmlformats.org/officeDocument/2006/relationships/hyperlink" Target="html/FlagRisingAnimation.bat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FadeTransitionDemo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FadeTransitionDemo.ba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ml/TimelineDemo.bat" TargetMode="External"/><Relationship Id="rId2" Type="http://schemas.openxmlformats.org/officeDocument/2006/relationships/hyperlink" Target="https://liveexample.pearsoncmg.com/html/TimelineDemo.html" TargetMode="Externa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ClockAnimation.htm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ClockAnimation.bat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ml/BounceBallControl.bat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liveexample.pearsoncmg.com/html/BallPane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iveexample.pearsoncmg.com/html/BounceBallControl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6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example.pearsoncmg.com/html/TicTacToe.html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ml/TicTacToe.bat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028700" y="1524000"/>
            <a:ext cx="788193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74016" tIns="37008" rIns="74016" bIns="3700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cs typeface="Times New Roman" panose="02020603050405020304" pitchFamily="18" charset="0"/>
              </a:rPr>
              <a:t>CCS3104 </a:t>
            </a:r>
          </a:p>
          <a:p>
            <a:pPr eaLnBrk="1" hangingPunct="1"/>
            <a:r>
              <a:rPr lang="en-US" altLang="en-US" sz="3600" b="1" dirty="0">
                <a:cs typeface="Times New Roman" panose="02020603050405020304" pitchFamily="18" charset="0"/>
              </a:rPr>
              <a:t>ADVANCED PROGRAMMING</a:t>
            </a:r>
            <a:br>
              <a:rPr lang="pl-PL" altLang="en-US" sz="3600" b="1" dirty="0">
                <a:cs typeface="Times New Roman" panose="02020603050405020304" pitchFamily="18" charset="0"/>
              </a:rPr>
            </a:br>
            <a:r>
              <a:rPr lang="en-US" altLang="en-US" sz="3600" b="1" dirty="0">
                <a:cs typeface="Times New Roman" panose="02020603050405020304" pitchFamily="18" charset="0"/>
              </a:rPr>
              <a:t>Chapter 3 Advanced UI Controls and</a:t>
            </a:r>
          </a:p>
          <a:p>
            <a:pPr eaLnBrk="1" hangingPunct="1"/>
            <a:r>
              <a:rPr lang="en-US" altLang="en-US" sz="3600" b="1" dirty="0">
                <a:cs typeface="Times New Roman" panose="02020603050405020304" pitchFamily="18" charset="0"/>
              </a:rPr>
              <a:t>    Multimedia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533400" y="3733800"/>
            <a:ext cx="7620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74016" tIns="37008" rIns="74016" bIns="37008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100" dirty="0">
              <a:latin typeface="Tw Cen MT Condensed Extra Bold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pl-PL" altLang="en-US" sz="1100" dirty="0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Button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0244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98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98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198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562225"/>
            <a:ext cx="39433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ButtonDemo</a:t>
            </a:r>
          </a:p>
        </p:txBody>
      </p:sp>
      <p:sp>
        <p:nvSpPr>
          <p:cNvPr id="13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ChangeArrowheads="1"/>
          </p:cNvSpPr>
          <p:nvPr/>
        </p:nvSpPr>
        <p:spPr bwMode="auto">
          <a:xfrm>
            <a:off x="12700" y="0"/>
            <a:ext cx="45720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javafx.geometry.Pos;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javafx.scene.control.Button;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javafx.scene.layout.HBox;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javafx.scene.text.Text;</a:t>
            </a:r>
          </a:p>
          <a:p>
            <a:endParaRPr lang="en-US" altLang="en-US" sz="1200"/>
          </a:p>
          <a:p>
            <a:r>
              <a:rPr lang="en-US" altLang="en-US" sz="1200"/>
              <a:t>public class ButtonDemo extends Application {</a:t>
            </a:r>
          </a:p>
          <a:p>
            <a:r>
              <a:rPr lang="en-US" altLang="en-US" sz="1200"/>
              <a:t>  protected Text text = new Text(50, 50, "JavaFX Programming");</a:t>
            </a:r>
          </a:p>
          <a:p>
            <a:r>
              <a:rPr lang="en-US" altLang="en-US" sz="1200"/>
              <a:t>  </a:t>
            </a:r>
          </a:p>
          <a:p>
            <a:r>
              <a:rPr lang="en-US" altLang="en-US" sz="1200"/>
              <a:t>  protected BorderPane getPane() {</a:t>
            </a:r>
          </a:p>
          <a:p>
            <a:r>
              <a:rPr lang="en-US" altLang="en-US" sz="1200"/>
              <a:t>    HBox paneForButtons = new HBox(20);</a:t>
            </a:r>
          </a:p>
          <a:p>
            <a:r>
              <a:rPr lang="en-US" altLang="en-US" sz="1200"/>
              <a:t>    Button btLeft = new Button("Left", </a:t>
            </a:r>
          </a:p>
          <a:p>
            <a:r>
              <a:rPr lang="en-US" altLang="en-US" sz="1200"/>
              <a:t>      new ImageView("image/left.gif"));</a:t>
            </a:r>
          </a:p>
          <a:p>
            <a:r>
              <a:rPr lang="en-US" altLang="en-US" sz="1200"/>
              <a:t>    Button btRight = new Button("Right", </a:t>
            </a:r>
          </a:p>
          <a:p>
            <a:r>
              <a:rPr lang="en-US" altLang="en-US" sz="1200"/>
              <a:t>      new ImageView("image/right.gif"));   </a:t>
            </a:r>
          </a:p>
          <a:p>
            <a:r>
              <a:rPr lang="en-US" altLang="en-US" sz="1200"/>
              <a:t>    paneForButtons.getChildren().addAll(btLeft, btRight);</a:t>
            </a:r>
          </a:p>
          <a:p>
            <a:r>
              <a:rPr lang="en-US" altLang="en-US" sz="1200"/>
              <a:t>    paneForButtons.setAlignment(Pos.CENTER);</a:t>
            </a:r>
          </a:p>
          <a:p>
            <a:r>
              <a:rPr lang="en-US" altLang="en-US" sz="1200"/>
              <a:t>    paneForButtons.setStyle("-fx-border-color: green");</a:t>
            </a:r>
          </a:p>
          <a:p>
            <a:endParaRPr lang="en-US" altLang="en-US" sz="1200"/>
          </a:p>
          <a:p>
            <a:r>
              <a:rPr lang="en-US" altLang="en-US" sz="1200"/>
              <a:t>    BorderPane pane = new BorderPane();</a:t>
            </a:r>
          </a:p>
          <a:p>
            <a:r>
              <a:rPr lang="en-US" altLang="en-US" sz="1200"/>
              <a:t>    pane.setBottom(paneForButtons);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Pane paneForText = new Pane();</a:t>
            </a:r>
          </a:p>
          <a:p>
            <a:r>
              <a:rPr lang="en-US" altLang="en-US" sz="1200"/>
              <a:t>    paneForText.getChildren().add(text);</a:t>
            </a:r>
          </a:p>
          <a:p>
            <a:r>
              <a:rPr lang="en-US" altLang="en-US" sz="1200"/>
              <a:t>    pane.setCenter(paneForText);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btLeft.setOnAction(e -&gt; text.setX(text.getX() - 10));</a:t>
            </a:r>
          </a:p>
          <a:p>
            <a:r>
              <a:rPr lang="en-US" altLang="en-US" sz="1200"/>
              <a:t>    btRight.setOnAction(e -&gt; text.setX(text.getX() + 10));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return pane;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97400" y="0"/>
            <a:ext cx="4572000" cy="3232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@Override // Override the start method in the Application class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void start(Stage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getPane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(), 450, 200);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ButtonDemo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CheckBox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458200" cy="11430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CheckBox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used for the user to make a selection. Like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Button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CheckBox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inherits all the properties such as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onAction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graphic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alignment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graphicTextGap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textFill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contentDisplay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from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ButtonBase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Labeled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269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70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186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186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8702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CheckBox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2292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28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28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2543175"/>
            <a:ext cx="38957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CheckBoxDemo</a:t>
            </a:r>
          </a:p>
        </p:txBody>
      </p:sp>
      <p:sp>
        <p:nvSpPr>
          <p:cNvPr id="13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ChangeArrowheads="1"/>
          </p:cNvSpPr>
          <p:nvPr/>
        </p:nvSpPr>
        <p:spPr bwMode="auto">
          <a:xfrm>
            <a:off x="0" y="0"/>
            <a:ext cx="45720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javafx.event.ActionEvent;</a:t>
            </a:r>
          </a:p>
          <a:p>
            <a:r>
              <a:rPr lang="en-US" altLang="en-US" sz="1200"/>
              <a:t>import javafx.event.EventHandler;</a:t>
            </a:r>
          </a:p>
          <a:p>
            <a:r>
              <a:rPr lang="en-US" altLang="en-US" sz="1200"/>
              <a:t>import javafx.geometry.Insets;</a:t>
            </a:r>
          </a:p>
          <a:p>
            <a:r>
              <a:rPr lang="en-US" altLang="en-US" sz="1200"/>
              <a:t>import javafx.scene.control.CheckBox;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javafx.scene.layout.VBox;</a:t>
            </a:r>
          </a:p>
          <a:p>
            <a:r>
              <a:rPr lang="en-US" altLang="en-US" sz="1200"/>
              <a:t>import javafx.scene.text.Font;</a:t>
            </a:r>
          </a:p>
          <a:p>
            <a:r>
              <a:rPr lang="en-US" altLang="en-US" sz="1200"/>
              <a:t>import javafx.scene.text.FontPosture;</a:t>
            </a:r>
          </a:p>
          <a:p>
            <a:r>
              <a:rPr lang="en-US" altLang="en-US" sz="1200"/>
              <a:t>import javafx.scene.text.FontWeight;</a:t>
            </a:r>
          </a:p>
          <a:p>
            <a:endParaRPr lang="en-US" altLang="en-US" sz="1200"/>
          </a:p>
          <a:p>
            <a:r>
              <a:rPr lang="en-US" altLang="en-US" sz="1200"/>
              <a:t>public class CheckBoxDemo extends ButtonDemo {</a:t>
            </a:r>
          </a:p>
          <a:p>
            <a:r>
              <a:rPr lang="en-US" altLang="en-US" sz="1200"/>
              <a:t>  @Override // Override the getPane() method in the super class</a:t>
            </a:r>
          </a:p>
          <a:p>
            <a:r>
              <a:rPr lang="en-US" altLang="en-US" sz="1200"/>
              <a:t>  protected BorderPane getPane() {</a:t>
            </a:r>
          </a:p>
          <a:p>
            <a:r>
              <a:rPr lang="en-US" altLang="en-US" sz="1200"/>
              <a:t>    BorderPane pane = super.getPane();</a:t>
            </a:r>
          </a:p>
          <a:p>
            <a:endParaRPr lang="en-US" altLang="en-US" sz="1200"/>
          </a:p>
          <a:p>
            <a:r>
              <a:rPr lang="en-US" altLang="en-US" sz="1200"/>
              <a:t>    Font fontBoldItalic = Font.font("Times New Roman", </a:t>
            </a:r>
          </a:p>
          <a:p>
            <a:r>
              <a:rPr lang="en-US" altLang="en-US" sz="1200"/>
              <a:t>      FontWeight.BOLD, FontPosture.ITALIC, 20);</a:t>
            </a:r>
          </a:p>
          <a:p>
            <a:r>
              <a:rPr lang="en-US" altLang="en-US" sz="1200"/>
              <a:t>    Font fontBold = Font.font("Times New Roman", </a:t>
            </a:r>
          </a:p>
          <a:p>
            <a:r>
              <a:rPr lang="en-US" altLang="en-US" sz="1200"/>
              <a:t>      FontWeight.BOLD, FontPosture.REGULAR, 20);</a:t>
            </a:r>
          </a:p>
          <a:p>
            <a:r>
              <a:rPr lang="en-US" altLang="en-US" sz="1200"/>
              <a:t>    Font fontItalic = Font.font("Times New Roman", </a:t>
            </a:r>
          </a:p>
          <a:p>
            <a:r>
              <a:rPr lang="en-US" altLang="en-US" sz="1200"/>
              <a:t>      FontWeight.NORMAL, FontPosture.ITALIC, 20);</a:t>
            </a:r>
          </a:p>
          <a:p>
            <a:r>
              <a:rPr lang="en-US" altLang="en-US" sz="1200"/>
              <a:t>    Font fontNormal = Font.font("Times New Roman", </a:t>
            </a:r>
          </a:p>
          <a:p>
            <a:r>
              <a:rPr lang="en-US" altLang="en-US" sz="1200"/>
              <a:t>      FontWeight.NORMAL, FontPosture.REGULAR, 20);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text.setFont(fontNormal);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VBox paneForCheckBoxes = new VBox(20);</a:t>
            </a:r>
          </a:p>
          <a:p>
            <a:r>
              <a:rPr lang="en-US" altLang="en-US" sz="1200"/>
              <a:t>    paneForCheckBoxes.setPadding(new Insets(5, 5, 5, 5)); </a:t>
            </a:r>
          </a:p>
          <a:p>
            <a:r>
              <a:rPr lang="en-US" altLang="en-US" sz="1200"/>
              <a:t>    paneForCheckBoxes.setStyle("-fx-border-color: green");</a:t>
            </a:r>
          </a:p>
          <a:p>
            <a:r>
              <a:rPr lang="en-US" altLang="en-US" sz="1200"/>
              <a:t>    CheckBox chkBold = new CheckBox("Bold");</a:t>
            </a:r>
          </a:p>
          <a:p>
            <a:r>
              <a:rPr lang="en-US" altLang="en-US" sz="1200"/>
              <a:t>    CheckBox chkItalic = new CheckBox("Italic");</a:t>
            </a:r>
          </a:p>
          <a:p>
            <a:r>
              <a:rPr lang="en-US" altLang="en-US" sz="1200"/>
              <a:t>    paneForCheckBoxes.getChildren().addAll(chkBold, chkItalic);</a:t>
            </a:r>
          </a:p>
          <a:p>
            <a:r>
              <a:rPr lang="en-US" altLang="en-US" sz="1200"/>
              <a:t>    pane.setRight(paneForCheckBoxes);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9938" y="0"/>
            <a:ext cx="4572000" cy="5448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EventHandler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ActionEvent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&gt; handler = e -&gt; {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chkBold.isSelected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&amp;&amp;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chkItalic.isSelected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text.setFont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fontBoldItalic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 // Both check boxes checked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else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chkBold.isSelected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text.setFont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fontBold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 // The Bold check box checked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else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chkItalic.isSelected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text.setFont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fontItalic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 // The Italic check box checked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   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else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{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text.setFont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fontNormal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); //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Both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check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boxes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unchecked</a:t>
            </a: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};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chkBold.setOnAction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(handler);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chkItalic.setOnAction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(handler);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return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; // Return a new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</a:t>
            </a: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main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method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is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only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needed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for the IDE with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limited</a:t>
            </a: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needed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for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running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from the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command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line.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static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void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main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String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[]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launch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RadioButton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95275" y="785813"/>
            <a:ext cx="8458200" cy="1219200"/>
          </a:xfrm>
        </p:spPr>
        <p:txBody>
          <a:bodyPr/>
          <a:lstStyle/>
          <a:p>
            <a:pPr marL="0" indent="0">
              <a:buFont typeface="Monotype Sorts" charset="2"/>
              <a:buNone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buttons, also known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buttons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enable you to choose a single item from a group of choices. In appearance radio buttons resemble check boxes, but check boxes display a square that is either checked or blank, whereas radio buttons display a circle that is either filled (if selected) or blank (if not selected).</a:t>
            </a:r>
          </a:p>
        </p:txBody>
      </p:sp>
      <p:sp>
        <p:nvSpPr>
          <p:cNvPr id="13317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8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493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49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493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209800"/>
            <a:ext cx="8315325" cy="39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RadioButton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4340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595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59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59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596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2543175"/>
            <a:ext cx="38957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25964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543175"/>
            <a:ext cx="42957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3" name="Rectangle 8">
            <a:hlinkClick r:id="rId5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RadioButtonDemo</a:t>
            </a:r>
            <a:endParaRPr lang="en-US" altLang="en-US" sz="2000" dirty="0"/>
          </a:p>
        </p:txBody>
      </p:sp>
      <p:sp>
        <p:nvSpPr>
          <p:cNvPr id="14" name="AutoShape 10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11113" y="0"/>
            <a:ext cx="45720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static javafx.application.Application.launch;</a:t>
            </a:r>
          </a:p>
          <a:p>
            <a:r>
              <a:rPr lang="en-US" altLang="en-US" sz="1200"/>
              <a:t>import javafx.geometry.Insets;</a:t>
            </a:r>
          </a:p>
          <a:p>
            <a:r>
              <a:rPr lang="en-US" altLang="en-US" sz="1200"/>
              <a:t>import javafx.scene.control.RadioButton;</a:t>
            </a:r>
          </a:p>
          <a:p>
            <a:r>
              <a:rPr lang="en-US" altLang="en-US" sz="1200"/>
              <a:t>import javafx.scene.control.ToggleGroup;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javafx.scene.layout.VBox;</a:t>
            </a:r>
          </a:p>
          <a:p>
            <a:r>
              <a:rPr lang="en-US" altLang="en-US" sz="1200"/>
              <a:t>import javafx.scene.paint.Color;</a:t>
            </a:r>
          </a:p>
          <a:p>
            <a:endParaRPr lang="en-US" altLang="en-US" sz="1200"/>
          </a:p>
          <a:p>
            <a:r>
              <a:rPr lang="en-US" altLang="en-US" sz="1200"/>
              <a:t>public class RadioButtonDemo extends CheckBoxDemo {</a:t>
            </a:r>
          </a:p>
          <a:p>
            <a:r>
              <a:rPr lang="en-US" altLang="en-US" sz="1200"/>
              <a:t>  @Override // Override the getPane() method in the super class</a:t>
            </a:r>
          </a:p>
          <a:p>
            <a:r>
              <a:rPr lang="en-US" altLang="en-US" sz="1200"/>
              <a:t>  protected BorderPane getPane() {</a:t>
            </a:r>
          </a:p>
          <a:p>
            <a:r>
              <a:rPr lang="en-US" altLang="en-US" sz="1200"/>
              <a:t>    BorderPane pane = super.getPane();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VBox paneForRadioButtons = new VBox(20);</a:t>
            </a:r>
          </a:p>
          <a:p>
            <a:r>
              <a:rPr lang="en-US" altLang="en-US" sz="1200"/>
              <a:t>    paneForRadioButtons.setPadding(new Insets(5, 5, 5, 5)); </a:t>
            </a:r>
          </a:p>
          <a:p>
            <a:r>
              <a:rPr lang="en-US" altLang="en-US" sz="1200"/>
              <a:t>    paneForRadioButtons.setStyle("-fx-border-color: green");</a:t>
            </a:r>
          </a:p>
          <a:p>
            <a:r>
              <a:rPr lang="en-US" altLang="en-US" sz="1200"/>
              <a:t>    paneForRadioButtons.setStyle</a:t>
            </a:r>
          </a:p>
          <a:p>
            <a:r>
              <a:rPr lang="en-US" altLang="en-US" sz="1200"/>
              <a:t>      ("-fx-border-width: 2px; -fx-border-color: green");</a:t>
            </a:r>
          </a:p>
          <a:p>
            <a:r>
              <a:rPr lang="en-US" altLang="en-US" sz="1200"/>
              <a:t>    RadioButton rbRed = new RadioButton("Red");</a:t>
            </a:r>
          </a:p>
          <a:p>
            <a:r>
              <a:rPr lang="en-US" altLang="en-US" sz="1200"/>
              <a:t>    RadioButton rbGreen = new RadioButton("Green");</a:t>
            </a:r>
          </a:p>
          <a:p>
            <a:r>
              <a:rPr lang="en-US" altLang="en-US" sz="1200"/>
              <a:t>    RadioButton rbBlue = new RadioButton("Blue");</a:t>
            </a:r>
          </a:p>
          <a:p>
            <a:r>
              <a:rPr lang="en-US" altLang="en-US" sz="1200"/>
              <a:t>    paneForRadioButtons.getChildren().addAll(rbRed, rbGreen, rbBlue);</a:t>
            </a:r>
          </a:p>
          <a:p>
            <a:r>
              <a:rPr lang="en-US" altLang="en-US" sz="1200"/>
              <a:t>    pane.setLeft(paneForRadioButtons);</a:t>
            </a:r>
          </a:p>
          <a:p>
            <a:endParaRPr lang="en-US" altLang="en-US" sz="1200"/>
          </a:p>
          <a:p>
            <a:r>
              <a:rPr lang="en-US" altLang="en-US" sz="1200"/>
              <a:t>    ToggleGroup group = new ToggleGroup();</a:t>
            </a:r>
          </a:p>
          <a:p>
            <a:r>
              <a:rPr lang="en-US" altLang="en-US" sz="1200"/>
              <a:t>    rbRed.setToggleGroup(group);</a:t>
            </a:r>
          </a:p>
          <a:p>
            <a:r>
              <a:rPr lang="en-US" altLang="en-US" sz="1200"/>
              <a:t>    rbGreen.setToggleGroup(group);</a:t>
            </a:r>
          </a:p>
          <a:p>
            <a:r>
              <a:rPr lang="en-US" altLang="en-US" sz="1200"/>
              <a:t>    rbBlue.setToggleGroup(group);</a:t>
            </a:r>
          </a:p>
          <a:p>
            <a:r>
              <a:rPr lang="en-US" altLang="en-US" sz="1200"/>
              <a:t>    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17463"/>
            <a:ext cx="4572000" cy="5448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rbRed.setOnAction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rbRed.isSelected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text.setFill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Color.RED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rbGreen.setOnAction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rbGreen.isSelected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text.setFill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Color.GREEN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rbBlue.setOnAction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rbBlue.isSelected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text.setFill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Color.BLUE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return pane;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TextField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52513"/>
            <a:ext cx="8458200" cy="12192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text field can be used to enter or display a string.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TextField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a subclass of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TextInputControl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365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6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0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80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800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801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936750"/>
            <a:ext cx="881380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TextField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6388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902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90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290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2903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42068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TextFieldDemo</a:t>
            </a:r>
            <a:endParaRPr lang="en-US" altLang="en-US" sz="2000" dirty="0"/>
          </a:p>
        </p:txBody>
      </p:sp>
      <p:sp>
        <p:nvSpPr>
          <p:cNvPr id="13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00200"/>
            <a:ext cx="7924800" cy="1619250"/>
          </a:xfrm>
        </p:spPr>
        <p:txBody>
          <a:bodyPr/>
          <a:lstStyle/>
          <a:p>
            <a:pPr algn="ctr">
              <a:defRPr/>
            </a:pPr>
            <a:b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JavaFX UI Controls, Video and Audio</a:t>
            </a:r>
          </a:p>
        </p:txBody>
      </p:sp>
      <p:sp>
        <p:nvSpPr>
          <p:cNvPr id="3076" name="Rectangle 11"/>
          <p:cNvSpPr>
            <a:spLocks noChangeArrowheads="1"/>
          </p:cNvSpPr>
          <p:nvPr/>
        </p:nvSpPr>
        <p:spPr bwMode="auto">
          <a:xfrm>
            <a:off x="0" y="2562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0" y="2560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ChangeArrowheads="1"/>
          </p:cNvSpPr>
          <p:nvPr/>
        </p:nvSpPr>
        <p:spPr bwMode="auto">
          <a:xfrm>
            <a:off x="0" y="0"/>
            <a:ext cx="4572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static javafx.application.Application.launch;</a:t>
            </a:r>
          </a:p>
          <a:p>
            <a:r>
              <a:rPr lang="en-US" altLang="en-US" sz="1200"/>
              <a:t>import javafx.geometry.Insets;</a:t>
            </a:r>
          </a:p>
          <a:p>
            <a:r>
              <a:rPr lang="en-US" altLang="en-US" sz="1200"/>
              <a:t>import javafx.geometry.Pos;</a:t>
            </a:r>
          </a:p>
          <a:p>
            <a:r>
              <a:rPr lang="en-US" altLang="en-US" sz="1200"/>
              <a:t>import javafx.scene.control.Label;</a:t>
            </a:r>
          </a:p>
          <a:p>
            <a:r>
              <a:rPr lang="en-US" altLang="en-US" sz="1200"/>
              <a:t>import javafx.scene.control.TextField;</a:t>
            </a:r>
          </a:p>
          <a:p>
            <a:r>
              <a:rPr lang="en-US" altLang="en-US" sz="1200"/>
              <a:t>import javafx.scene.layout.BorderPane;</a:t>
            </a:r>
          </a:p>
          <a:p>
            <a:endParaRPr lang="en-US" altLang="en-US" sz="1200"/>
          </a:p>
          <a:p>
            <a:r>
              <a:rPr lang="en-US" altLang="en-US" sz="1200"/>
              <a:t>public class TextFieldDemo extends RadioButtonDemo {</a:t>
            </a:r>
          </a:p>
          <a:p>
            <a:r>
              <a:rPr lang="en-US" altLang="en-US" sz="1200"/>
              <a:t>  @Override // Override the getPane() method in the super class</a:t>
            </a:r>
          </a:p>
          <a:p>
            <a:r>
              <a:rPr lang="en-US" altLang="en-US" sz="1200"/>
              <a:t>  protected BorderPane getPane() {</a:t>
            </a:r>
          </a:p>
          <a:p>
            <a:r>
              <a:rPr lang="en-US" altLang="en-US" sz="1200"/>
              <a:t>    BorderPane pane = super.getPane();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BorderPane paneForTextField = new BorderPane();</a:t>
            </a:r>
          </a:p>
          <a:p>
            <a:r>
              <a:rPr lang="en-US" altLang="en-US" sz="1200"/>
              <a:t>    paneForTextField.setPadding(new Insets(5, 5, 5, 5)); </a:t>
            </a:r>
          </a:p>
          <a:p>
            <a:r>
              <a:rPr lang="en-US" altLang="en-US" sz="1200"/>
              <a:t>    paneForTextField.setStyle("-fx-border-color: green");</a:t>
            </a:r>
          </a:p>
          <a:p>
            <a:r>
              <a:rPr lang="en-US" altLang="en-US" sz="1200"/>
              <a:t>    paneForTextField.setLeft(new Label("Enter a new message: "));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TextField tf = new TextField();</a:t>
            </a:r>
          </a:p>
          <a:p>
            <a:r>
              <a:rPr lang="en-US" altLang="en-US" sz="1200"/>
              <a:t>    tf.setAlignment(Pos.BOTTOM_RIGHT);</a:t>
            </a:r>
          </a:p>
          <a:p>
            <a:r>
              <a:rPr lang="en-US" altLang="en-US" sz="1200"/>
              <a:t>    paneForTextField.setCenter(tf);</a:t>
            </a:r>
          </a:p>
          <a:p>
            <a:r>
              <a:rPr lang="en-US" altLang="en-US" sz="1200"/>
              <a:t>    pane.setTop(paneForTextField);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tf.setOnAction(e -&gt; text.setText(tf.getText()));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return pane;</a:t>
            </a:r>
          </a:p>
          <a:p>
            <a:r>
              <a:rPr lang="en-US" altLang="en-US" sz="1200"/>
              <a:t>  }</a:t>
            </a:r>
          </a:p>
          <a:p>
            <a:endParaRPr lang="en-US" altLang="en-US" sz="1200"/>
          </a:p>
          <a:p>
            <a:r>
              <a:rPr lang="en-US" altLang="en-US" sz="1200"/>
              <a:t>  /**</a:t>
            </a:r>
          </a:p>
          <a:p>
            <a:r>
              <a:rPr lang="en-US" altLang="en-US" sz="1200"/>
              <a:t>   * The main method is only needed for the IDE with limited</a:t>
            </a:r>
          </a:p>
          <a:p>
            <a:r>
              <a:rPr lang="en-US" altLang="en-US" sz="1200"/>
              <a:t>   * JavaFX support. Not needed for running from the command line.</a:t>
            </a:r>
          </a:p>
          <a:p>
            <a:r>
              <a:rPr lang="en-US" altLang="en-US" sz="1200"/>
              <a:t>   */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TextArea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458200" cy="6096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TextArea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enables the user to enter multiple lines of text.</a:t>
            </a:r>
          </a:p>
        </p:txBody>
      </p:sp>
      <p:sp>
        <p:nvSpPr>
          <p:cNvPr id="17413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4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3108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97013"/>
            <a:ext cx="8832850" cy="452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049338"/>
            <a:ext cx="6778625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TextArea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8437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210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321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321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3210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895600"/>
            <a:ext cx="5584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hlinkClick r:id="rId5"/>
          </p:cNvPr>
          <p:cNvSpPr>
            <a:spLocks noChangeArrowheads="1"/>
          </p:cNvSpPr>
          <p:nvPr/>
        </p:nvSpPr>
        <p:spPr bwMode="auto">
          <a:xfrm>
            <a:off x="5791200" y="5943600"/>
            <a:ext cx="1749425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TextAreaDemo</a:t>
            </a:r>
          </a:p>
        </p:txBody>
      </p:sp>
      <p:sp>
        <p:nvSpPr>
          <p:cNvPr id="16" name="Rectangle 8">
            <a:hlinkClick r:id="rId6"/>
          </p:cNvPr>
          <p:cNvSpPr>
            <a:spLocks noChangeArrowheads="1"/>
          </p:cNvSpPr>
          <p:nvPr/>
        </p:nvSpPr>
        <p:spPr bwMode="auto">
          <a:xfrm>
            <a:off x="3657600" y="5943600"/>
            <a:ext cx="200025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DescriptionPane</a:t>
            </a:r>
          </a:p>
        </p:txBody>
      </p:sp>
      <p:sp>
        <p:nvSpPr>
          <p:cNvPr id="17" name="AutoShape 10">
            <a:hlinkClick r:id="rId7" action="ppaction://program" highlightClick="1"/>
          </p:cNvPr>
          <p:cNvSpPr>
            <a:spLocks noChangeArrowheads="1"/>
          </p:cNvSpPr>
          <p:nvPr/>
        </p:nvSpPr>
        <p:spPr bwMode="auto">
          <a:xfrm>
            <a:off x="7620000" y="5943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ChangeArrowheads="1"/>
          </p:cNvSpPr>
          <p:nvPr/>
        </p:nvSpPr>
        <p:spPr bwMode="auto">
          <a:xfrm>
            <a:off x="0" y="0"/>
            <a:ext cx="45720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javafx.geometry.Insets;</a:t>
            </a:r>
          </a:p>
          <a:p>
            <a:r>
              <a:rPr lang="en-US" altLang="en-US" sz="1200"/>
              <a:t>import javafx.scene.control.Label;</a:t>
            </a:r>
          </a:p>
          <a:p>
            <a:r>
              <a:rPr lang="en-US" altLang="en-US" sz="1200"/>
              <a:t>import javafx.scene.control.ContentDisplay;</a:t>
            </a:r>
          </a:p>
          <a:p>
            <a:r>
              <a:rPr lang="en-US" altLang="en-US" sz="1200"/>
              <a:t>import javafx.scene.control.ScrollPane;</a:t>
            </a:r>
          </a:p>
          <a:p>
            <a:r>
              <a:rPr lang="en-US" altLang="en-US" sz="1200"/>
              <a:t>import javafx.scene.control.TextArea;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javafx.scene.text.Font;</a:t>
            </a:r>
          </a:p>
          <a:p>
            <a:endParaRPr lang="en-US" altLang="en-US" sz="1200"/>
          </a:p>
          <a:p>
            <a:r>
              <a:rPr lang="en-US" altLang="en-US" sz="1200"/>
              <a:t>public class DescriptionPane extends BorderPane {</a:t>
            </a:r>
          </a:p>
          <a:p>
            <a:r>
              <a:rPr lang="en-US" altLang="en-US" sz="1200"/>
              <a:t>  /** Label for displaying an image and a title */</a:t>
            </a:r>
          </a:p>
          <a:p>
            <a:r>
              <a:rPr lang="en-US" altLang="en-US" sz="1200"/>
              <a:t>  private Label lblImageTitle = new Label();</a:t>
            </a:r>
          </a:p>
          <a:p>
            <a:endParaRPr lang="en-US" altLang="en-US" sz="1200"/>
          </a:p>
          <a:p>
            <a:r>
              <a:rPr lang="en-US" altLang="en-US" sz="1200"/>
              <a:t>  /** Text area for displaying text */</a:t>
            </a:r>
          </a:p>
          <a:p>
            <a:r>
              <a:rPr lang="en-US" altLang="en-US" sz="1200"/>
              <a:t>  private TextArea taDescription = new TextArea();</a:t>
            </a:r>
          </a:p>
          <a:p>
            <a:r>
              <a:rPr lang="en-US" altLang="en-US" sz="1200"/>
              <a:t>  </a:t>
            </a:r>
          </a:p>
          <a:p>
            <a:r>
              <a:rPr lang="en-US" altLang="en-US" sz="1200"/>
              <a:t>  public DescriptionPane() {</a:t>
            </a:r>
          </a:p>
          <a:p>
            <a:r>
              <a:rPr lang="en-US" altLang="en-US" sz="1200"/>
              <a:t>    // Center the icon and text and place the text under the icon</a:t>
            </a:r>
          </a:p>
          <a:p>
            <a:r>
              <a:rPr lang="en-US" altLang="en-US" sz="1200"/>
              <a:t>    lblImageTitle.setContentDisplay(ContentDisplay.TOP);</a:t>
            </a:r>
          </a:p>
          <a:p>
            <a:r>
              <a:rPr lang="en-US" altLang="en-US" sz="1200"/>
              <a:t>    lblImageTitle.setPrefSize(200,  100);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Set the font in the label and the text field</a:t>
            </a:r>
          </a:p>
          <a:p>
            <a:r>
              <a:rPr lang="en-US" altLang="en-US" sz="1200"/>
              <a:t>    lblImageTitle.setFont(new Font("SansSerif", 16));</a:t>
            </a:r>
          </a:p>
          <a:p>
            <a:r>
              <a:rPr lang="en-US" altLang="en-US" sz="1200"/>
              <a:t>    taDescription.setFont(new Font("Serif", 14));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//   taDescription.setWrapText(true);</a:t>
            </a:r>
          </a:p>
          <a:p>
            <a:r>
              <a:rPr lang="en-US" altLang="en-US" sz="1200"/>
              <a:t>  //  taDescription.setEditable(false);</a:t>
            </a:r>
          </a:p>
          <a:p>
            <a:endParaRPr lang="en-US" altLang="en-US" sz="1200"/>
          </a:p>
          <a:p>
            <a:r>
              <a:rPr lang="en-US" altLang="en-US" sz="1200"/>
              <a:t>    // Create a scroll pane to hold the text area</a:t>
            </a:r>
          </a:p>
          <a:p>
            <a:r>
              <a:rPr lang="en-US" altLang="en-US" sz="1200"/>
              <a:t>    ScrollPane scrollPane = new ScrollPane(taDescription);</a:t>
            </a:r>
          </a:p>
          <a:p>
            <a:endParaRPr lang="en-US" altLang="en-US" sz="1200"/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3970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// Place label and scroll pane in the border pane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setLeft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lblImageTitle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scrollPane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setPadding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(new Insets(5, 5, 5, 5));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 Set the title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void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(String title)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lblImageTitle.setText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(title);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 Set the image view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void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setImageView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ImageView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icon)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lblImageTitle.setGraphic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(icon);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 Set the text description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void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(String text)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taDescription.setText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(text);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/>
          <p:cNvSpPr>
            <a:spLocks noChangeArrowheads="1"/>
          </p:cNvSpPr>
          <p:nvPr/>
        </p:nvSpPr>
        <p:spPr bwMode="auto">
          <a:xfrm>
            <a:off x="1219200" y="304800"/>
            <a:ext cx="45720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javafx.scene.image.ImageView;</a:t>
            </a:r>
          </a:p>
          <a:p>
            <a:endParaRPr lang="en-US" altLang="en-US" sz="1200"/>
          </a:p>
          <a:p>
            <a:r>
              <a:rPr lang="en-US" altLang="en-US" sz="1200"/>
              <a:t>public class TextAreaDemo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// Declare and create a description pane</a:t>
            </a:r>
          </a:p>
          <a:p>
            <a:r>
              <a:rPr lang="en-US" altLang="en-US" sz="1200"/>
              <a:t>    DescriptionPane descriptionPane = new DescriptionPane();</a:t>
            </a:r>
          </a:p>
          <a:p>
            <a:endParaRPr lang="en-US" altLang="en-US" sz="1200"/>
          </a:p>
          <a:p>
            <a:r>
              <a:rPr lang="en-US" altLang="en-US" sz="1200"/>
              <a:t>    // Set title, text and image in the description pane</a:t>
            </a:r>
          </a:p>
          <a:p>
            <a:r>
              <a:rPr lang="en-US" altLang="en-US" sz="1200"/>
              <a:t>    descriptionPane.setTitle("Canada");</a:t>
            </a:r>
          </a:p>
          <a:p>
            <a:r>
              <a:rPr lang="en-US" altLang="en-US" sz="1200"/>
              <a:t>    String description = "The Canadian national flag ...";</a:t>
            </a:r>
          </a:p>
          <a:p>
            <a:r>
              <a:rPr lang="en-US" altLang="en-US" sz="1200"/>
              <a:t>    descriptionPane.setImageView(new ImageView("image/ca.gif"));</a:t>
            </a:r>
          </a:p>
          <a:p>
            <a:r>
              <a:rPr lang="en-US" altLang="en-US" sz="1200"/>
              <a:t>    descriptionPane.setDescription(description);</a:t>
            </a:r>
          </a:p>
          <a:p>
            <a:endParaRPr lang="en-US" altLang="en-US" sz="1200"/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Scene(descriptionPane, 450, 200);</a:t>
            </a:r>
          </a:p>
          <a:p>
            <a:r>
              <a:rPr lang="en-US" altLang="en-US" sz="1200"/>
              <a:t>    primaryStage.setTitle("TextAreaDemo");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</a:t>
            </a:r>
          </a:p>
          <a:p>
            <a:r>
              <a:rPr lang="en-US" altLang="en-US" sz="1200"/>
              <a:t>  }</a:t>
            </a:r>
          </a:p>
          <a:p>
            <a:endParaRPr lang="en-US" altLang="en-US" sz="1200"/>
          </a:p>
          <a:p>
            <a:r>
              <a:rPr lang="en-US" altLang="en-US" sz="1200"/>
              <a:t>  /**</a:t>
            </a:r>
          </a:p>
          <a:p>
            <a:r>
              <a:rPr lang="en-US" altLang="en-US" sz="1200"/>
              <a:t>   * The main method is only needed for the IDE with limited</a:t>
            </a:r>
          </a:p>
          <a:p>
            <a:r>
              <a:rPr lang="en-US" altLang="en-US" sz="1200"/>
              <a:t>   * JavaFX support. Not needed for running from the command line.</a:t>
            </a:r>
          </a:p>
          <a:p>
            <a:r>
              <a:rPr lang="en-US" altLang="en-US" sz="1200"/>
              <a:t>   */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ComboBox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513"/>
            <a:ext cx="8458200" cy="6096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combo box, also known as a choice list or drop-down list, contains a list of items from which the user can choose.</a:t>
            </a:r>
          </a:p>
        </p:txBody>
      </p:sp>
      <p:sp>
        <p:nvSpPr>
          <p:cNvPr id="19461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2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517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3517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3517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998663"/>
            <a:ext cx="879475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ComboBox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Example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0484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619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361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361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20491" name="Rectangle 3"/>
          <p:cNvSpPr txBox="1">
            <a:spLocks noChangeArrowheads="1"/>
          </p:cNvSpPr>
          <p:nvPr/>
        </p:nvSpPr>
        <p:spPr bwMode="auto">
          <a:xfrm>
            <a:off x="304800" y="1143000"/>
            <a:ext cx="86868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example lets users view an image and a description of a country's flag by selecting the country from a combo box.</a:t>
            </a:r>
          </a:p>
        </p:txBody>
      </p:sp>
      <p:pic>
        <p:nvPicPr>
          <p:cNvPr id="13620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2895600"/>
            <a:ext cx="48307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ComboBoxDemo</a:t>
            </a:r>
            <a:endParaRPr lang="en-US" altLang="en-US" sz="2000" dirty="0"/>
          </a:p>
        </p:txBody>
      </p:sp>
      <p:sp>
        <p:nvSpPr>
          <p:cNvPr id="14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2"/>
          <p:cNvSpPr>
            <a:spLocks noChangeArrowheads="1"/>
          </p:cNvSpPr>
          <p:nvPr/>
        </p:nvSpPr>
        <p:spPr bwMode="auto">
          <a:xfrm>
            <a:off x="-22225" y="-19050"/>
            <a:ext cx="4572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javafx.collections.FXCollections;</a:t>
            </a:r>
          </a:p>
          <a:p>
            <a:r>
              <a:rPr lang="en-US" altLang="en-US" sz="1200"/>
              <a:t>import javafx.collections.ObservableList;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javafx.scene.control.ComboBox;</a:t>
            </a:r>
          </a:p>
          <a:p>
            <a:r>
              <a:rPr lang="en-US" altLang="en-US" sz="1200"/>
              <a:t>import javafx.scene.control.Label;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javafx.scene.layout.BorderPane;</a:t>
            </a:r>
          </a:p>
          <a:p>
            <a:endParaRPr lang="en-US" altLang="en-US" sz="1200"/>
          </a:p>
          <a:p>
            <a:r>
              <a:rPr lang="en-US" altLang="en-US" sz="1200"/>
              <a:t>public class ComboBoxDemo extends Application {</a:t>
            </a:r>
          </a:p>
          <a:p>
            <a:r>
              <a:rPr lang="en-US" altLang="en-US" sz="1200"/>
              <a:t>  // Declare an array of Strings for flag titles</a:t>
            </a:r>
          </a:p>
          <a:p>
            <a:r>
              <a:rPr lang="en-US" altLang="en-US" sz="1200"/>
              <a:t>  private String[] flagTitles = {"Canada", "China", "Denmark", </a:t>
            </a:r>
          </a:p>
          <a:p>
            <a:r>
              <a:rPr lang="en-US" altLang="en-US" sz="1200"/>
              <a:t>      "France", "Germany", "India", "Norway", "United Kingdom",</a:t>
            </a:r>
          </a:p>
          <a:p>
            <a:r>
              <a:rPr lang="en-US" altLang="en-US" sz="1200"/>
              <a:t>      "United States of America"};</a:t>
            </a:r>
          </a:p>
          <a:p>
            <a:endParaRPr lang="en-US" altLang="en-US" sz="1200"/>
          </a:p>
          <a:p>
            <a:r>
              <a:rPr lang="en-US" altLang="en-US" sz="1200"/>
              <a:t>  // Declare an ImageView array for the national flags of 9 countries</a:t>
            </a:r>
          </a:p>
          <a:p>
            <a:r>
              <a:rPr lang="en-US" altLang="en-US" sz="1200"/>
              <a:t>  private ImageView[] flagImage = {new ImageView("image/ca.gif"),</a:t>
            </a:r>
          </a:p>
          <a:p>
            <a:r>
              <a:rPr lang="en-US" altLang="en-US" sz="1200"/>
              <a:t>      new ImageView("image/china.gif"), </a:t>
            </a:r>
          </a:p>
          <a:p>
            <a:r>
              <a:rPr lang="en-US" altLang="en-US" sz="1200"/>
              <a:t>      new ImageView("image/denmark.gif"), </a:t>
            </a:r>
          </a:p>
          <a:p>
            <a:r>
              <a:rPr lang="en-US" altLang="en-US" sz="1200"/>
              <a:t>      new ImageView("image/fr.gif"), </a:t>
            </a:r>
          </a:p>
          <a:p>
            <a:r>
              <a:rPr lang="en-US" altLang="en-US" sz="1200"/>
              <a:t>      new ImageView("image/germany.gif"),</a:t>
            </a:r>
          </a:p>
          <a:p>
            <a:r>
              <a:rPr lang="en-US" altLang="en-US" sz="1200"/>
              <a:t>      new ImageView("image/india.gif"), </a:t>
            </a:r>
          </a:p>
          <a:p>
            <a:r>
              <a:rPr lang="en-US" altLang="en-US" sz="1200"/>
              <a:t>      new ImageView("image/norway.gif"),</a:t>
            </a:r>
          </a:p>
          <a:p>
            <a:r>
              <a:rPr lang="en-US" altLang="en-US" sz="1200"/>
              <a:t>      new ImageView("image/uk.gif"), new ImageView("image/us.gif")};</a:t>
            </a:r>
          </a:p>
          <a:p>
            <a:endParaRPr lang="en-US" altLang="en-US" sz="1200"/>
          </a:p>
          <a:p>
            <a:r>
              <a:rPr lang="en-US" altLang="en-US" sz="1200"/>
              <a:t>  // Declare an array of strings for flag descriptions</a:t>
            </a:r>
          </a:p>
          <a:p>
            <a:r>
              <a:rPr lang="en-US" altLang="en-US" sz="1200"/>
              <a:t>  private String[] flagDescription = new String[9];</a:t>
            </a:r>
          </a:p>
          <a:p>
            <a:endParaRPr lang="en-US" altLang="en-US" sz="1200"/>
          </a:p>
          <a:p>
            <a:r>
              <a:rPr lang="en-US" altLang="en-US" sz="1200"/>
              <a:t>  // Declare and create a description pane</a:t>
            </a:r>
          </a:p>
          <a:p>
            <a:r>
              <a:rPr lang="en-US" altLang="en-US" sz="1200"/>
              <a:t>  private DescriptionPane descriptionPane = new DescriptionPane();</a:t>
            </a:r>
          </a:p>
          <a:p>
            <a:endParaRPr lang="en-US" altLang="en-US" sz="1200"/>
          </a:p>
          <a:p>
            <a:r>
              <a:rPr lang="en-US" altLang="en-US" sz="1200"/>
              <a:t>  // Create a combo box for selecting countries</a:t>
            </a:r>
          </a:p>
          <a:p>
            <a:r>
              <a:rPr lang="en-US" altLang="en-US" sz="1200"/>
              <a:t>  private ComboBox&lt;String&gt; cbo = new ComboBox&lt;&gt;(); // flagTitles);</a:t>
            </a:r>
          </a:p>
          <a:p>
            <a:endParaRPr lang="en-US" altLang="en-US" sz="1200"/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6002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@Override // Override the start method in the Application class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void start(Stage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Set text description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[0] = "The Canadian national flag ...";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[1] = "Description for China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[2] = "Description for Denmark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[3] = "Description for France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[4] = "Description for Germany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[5] = "Description for India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[6] = "Description for Norway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[7] = "Description for UK ... ";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flagDescription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[8] = "Description for US ... ";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Set the first country (Canada) for display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setDisplay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(0);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Add combo box and description pane to the border pane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pane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paneForComboBox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paneForComboBox.setLeft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(new Label("Select a country: "));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paneForComboBox.setCenter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pane.setTop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paneForComboBox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cbo.setPrefWidth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(400);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cbo.setValue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("Canada");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ObservableList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&lt;String&gt; items =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FXCollections.observableArrayList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flagTitles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cbo.getItems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(items);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descriptionPane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ChangeArrowheads="1"/>
          </p:cNvSpPr>
          <p:nvPr/>
        </p:nvSpPr>
        <p:spPr bwMode="auto">
          <a:xfrm>
            <a:off x="0" y="0"/>
            <a:ext cx="45720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 // Display the selected country</a:t>
            </a:r>
          </a:p>
          <a:p>
            <a:r>
              <a:rPr lang="en-US" altLang="en-US" sz="1200"/>
              <a:t>    cbo.setOnAction(e -&gt; setDisplay(items.indexOf(cbo.getValue())));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Scene(pane, 450, 170);</a:t>
            </a:r>
          </a:p>
          <a:p>
            <a:r>
              <a:rPr lang="en-US" altLang="en-US" sz="1200"/>
              <a:t>    primaryStage.setTitle("ComboBoxDemo");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</a:t>
            </a:r>
          </a:p>
          <a:p>
            <a:r>
              <a:rPr lang="en-US" altLang="en-US" sz="1200"/>
              <a:t>  }</a:t>
            </a:r>
          </a:p>
          <a:p>
            <a:endParaRPr lang="en-US" altLang="en-US" sz="1200"/>
          </a:p>
          <a:p>
            <a:r>
              <a:rPr lang="en-US" altLang="en-US" sz="1200"/>
              <a:t>  /** Set display information on the description pane */</a:t>
            </a:r>
          </a:p>
          <a:p>
            <a:r>
              <a:rPr lang="en-US" altLang="en-US" sz="1200"/>
              <a:t>  public void setDisplay(int index) {</a:t>
            </a:r>
          </a:p>
          <a:p>
            <a:r>
              <a:rPr lang="en-US" altLang="en-US" sz="1200"/>
              <a:t>    descriptionPane.setTitle(flagTitles[index]);</a:t>
            </a:r>
          </a:p>
          <a:p>
            <a:r>
              <a:rPr lang="en-US" altLang="en-US" sz="1200"/>
              <a:t>    descriptionPane.setImageView(flagImage[index]);</a:t>
            </a:r>
          </a:p>
          <a:p>
            <a:r>
              <a:rPr lang="en-US" altLang="en-US" sz="1200"/>
              <a:t>    descriptionPane.setDescription(flagDescription[index]);</a:t>
            </a:r>
          </a:p>
          <a:p>
            <a:r>
              <a:rPr lang="en-US" altLang="en-US" sz="1200"/>
              <a:t>  }</a:t>
            </a:r>
          </a:p>
          <a:p>
            <a:endParaRPr lang="en-US" altLang="en-US" sz="1200"/>
          </a:p>
          <a:p>
            <a:r>
              <a:rPr lang="en-US" altLang="en-US" sz="1200"/>
              <a:t>  /**</a:t>
            </a:r>
          </a:p>
          <a:p>
            <a:r>
              <a:rPr lang="en-US" altLang="en-US" sz="1200"/>
              <a:t>   * The main method is only needed for the IDE with limited</a:t>
            </a:r>
          </a:p>
          <a:p>
            <a:r>
              <a:rPr lang="en-US" altLang="en-US" sz="1200"/>
              <a:t>   * JavaFX support. Not needed for running from the command line.</a:t>
            </a:r>
          </a:p>
          <a:p>
            <a:r>
              <a:rPr lang="en-US" altLang="en-US" sz="1200"/>
              <a:t>   */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ListView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762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</a:t>
            </a:r>
            <a:r>
              <a:rPr lang="en-US" sz="28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list view</a:t>
            </a: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a component that performs basically the same function as a combo box, but it enables the user to choose a single value or multiple values. </a:t>
            </a:r>
          </a:p>
        </p:txBody>
      </p:sp>
      <p:sp>
        <p:nvSpPr>
          <p:cNvPr id="21509" name="Rectangle 13"/>
          <p:cNvSpPr>
            <a:spLocks noChangeArrowheads="1"/>
          </p:cNvSpPr>
          <p:nvPr/>
        </p:nvSpPr>
        <p:spPr bwMode="auto">
          <a:xfrm>
            <a:off x="2024063" y="1933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27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3927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438400"/>
            <a:ext cx="914400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0668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Motivations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34400" cy="5181600"/>
          </a:xfrm>
        </p:spPr>
        <p:txBody>
          <a:bodyPr/>
          <a:lstStyle/>
          <a:p>
            <a:pPr marL="0" indent="0">
              <a:buFont typeface="Monotype Sorts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graphical user interface (GUI) makes a system user-friendly and easy to use. Creating a GUI requires creativity and knowledge of how GUI components work. Since the GUI components in Java are very flexible and versatile, you can create a wide assortment of useful user interfaces.</a:t>
            </a:r>
          </a:p>
          <a:p>
            <a:pPr marL="0" indent="0">
              <a:buFont typeface="Monotype Sorts" charset="2"/>
              <a:buNone/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chapters briefly introduced several GUI components. This chapter introduces the frequently used GUI components in detail.</a:t>
            </a: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0" y="906463"/>
            <a:ext cx="336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000" b="1">
                <a:latin typeface="Courier New" charset="0"/>
                <a:ea typeface="Times New Roman" charset="0"/>
                <a:cs typeface="Courier New" charset="0"/>
              </a:rPr>
              <a:t>  </a:t>
            </a:r>
            <a:endParaRPr lang="en-US">
              <a:latin typeface="Times New Roman" charset="0"/>
              <a:ea typeface="Times New Roman" charset="0"/>
              <a:cs typeface="Courier New" charset="0"/>
            </a:endParaRPr>
          </a:p>
        </p:txBody>
      </p:sp>
      <p:sp>
        <p:nvSpPr>
          <p:cNvPr id="4103" name="Rectangle 9"/>
          <p:cNvSpPr>
            <a:spLocks noChangeArrowheads="1"/>
          </p:cNvSpPr>
          <p:nvPr/>
        </p:nvSpPr>
        <p:spPr bwMode="auto">
          <a:xfrm>
            <a:off x="0" y="2065338"/>
            <a:ext cx="336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000">
                <a:latin typeface="Courier New" charset="0"/>
                <a:ea typeface="Times New Roman" charset="0"/>
                <a:cs typeface="Courier New" charset="0"/>
              </a:rPr>
              <a:t>  </a:t>
            </a:r>
            <a:endParaRPr lang="en-US">
              <a:latin typeface="Times New Roman" charset="0"/>
              <a:ea typeface="Times New Roman" charset="0"/>
              <a:cs typeface="Courier New" charset="0"/>
            </a:endParaRPr>
          </a:p>
        </p:txBody>
      </p:sp>
      <p:sp>
        <p:nvSpPr>
          <p:cNvPr id="4104" name="Rectangle 10"/>
          <p:cNvSpPr>
            <a:spLocks noChangeArrowheads="1"/>
          </p:cNvSpPr>
          <p:nvPr/>
        </p:nvSpPr>
        <p:spPr bwMode="auto">
          <a:xfrm>
            <a:off x="0" y="3216275"/>
            <a:ext cx="336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000" b="1">
                <a:latin typeface="Courier New" charset="0"/>
                <a:ea typeface="Times New Roman" charset="0"/>
                <a:cs typeface="Courier New" charset="0"/>
              </a:rPr>
              <a:t>  </a:t>
            </a:r>
            <a:endParaRPr lang="en-US">
              <a:latin typeface="Times New Roman" charset="0"/>
              <a:ea typeface="Times New Roman" charset="0"/>
              <a:cs typeface="Courier New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Using </a:t>
            </a:r>
            <a:r>
              <a:rPr lang="en-US" sz="4000" b="1" dirty="0" err="1">
                <a:solidFill>
                  <a:schemeClr val="tx1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ListView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3352800" cy="41910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This example gives a program that lets users select countries in a list and display the flags of the selected countries in the labels. </a:t>
            </a:r>
          </a:p>
        </p:txBody>
      </p:sp>
      <p:pic>
        <p:nvPicPr>
          <p:cNvPr id="14029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6213"/>
            <a:ext cx="5167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ListViewDemo</a:t>
            </a:r>
            <a:endParaRPr lang="en-US" altLang="en-US" sz="2000" dirty="0"/>
          </a:p>
        </p:txBody>
      </p:sp>
      <p:sp>
        <p:nvSpPr>
          <p:cNvPr id="10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1"/>
          <p:cNvSpPr>
            <a:spLocks noChangeArrowheads="1"/>
          </p:cNvSpPr>
          <p:nvPr/>
        </p:nvSpPr>
        <p:spPr bwMode="auto">
          <a:xfrm>
            <a:off x="0" y="-9525"/>
            <a:ext cx="4572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javafx.collections.FXCollections;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javafx.scene.control.ListView;</a:t>
            </a:r>
          </a:p>
          <a:p>
            <a:r>
              <a:rPr lang="en-US" altLang="en-US" sz="1200"/>
              <a:t>import javafx.scene.control.ScrollPane;</a:t>
            </a:r>
          </a:p>
          <a:p>
            <a:r>
              <a:rPr lang="en-US" altLang="en-US" sz="1200"/>
              <a:t>import javafx.scene.control.SelectionMode;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javafx.scene.layout.FlowPane;</a:t>
            </a:r>
          </a:p>
          <a:p>
            <a:endParaRPr lang="en-US" altLang="en-US" sz="1200"/>
          </a:p>
          <a:p>
            <a:r>
              <a:rPr lang="en-US" altLang="en-US" sz="1200"/>
              <a:t>public class ListViewDemo extends Application {</a:t>
            </a:r>
          </a:p>
          <a:p>
            <a:r>
              <a:rPr lang="en-US" altLang="en-US" sz="1200"/>
              <a:t>  // Declare an array of Strings for flag titles</a:t>
            </a:r>
          </a:p>
          <a:p>
            <a:r>
              <a:rPr lang="en-US" altLang="en-US" sz="1200"/>
              <a:t>  private String[] flagTitles = {"Canada", "China", "Denmark",</a:t>
            </a:r>
          </a:p>
          <a:p>
            <a:r>
              <a:rPr lang="en-US" altLang="en-US" sz="1200"/>
              <a:t>    "France", "Germany", "India", "Norway", "United Kingdom",</a:t>
            </a:r>
          </a:p>
          <a:p>
            <a:r>
              <a:rPr lang="en-US" altLang="en-US" sz="1200"/>
              <a:t>    "United States of America"};</a:t>
            </a:r>
          </a:p>
          <a:p>
            <a:endParaRPr lang="en-US" altLang="en-US" sz="1200"/>
          </a:p>
          <a:p>
            <a:r>
              <a:rPr lang="en-US" altLang="en-US" sz="1200"/>
              <a:t>  // Declare an ImageView array for the national flags of 9 countries</a:t>
            </a:r>
          </a:p>
          <a:p>
            <a:r>
              <a:rPr lang="en-US" altLang="en-US" sz="1200"/>
              <a:t>  private ImageView[] ImageViews = {</a:t>
            </a:r>
          </a:p>
          <a:p>
            <a:r>
              <a:rPr lang="en-US" altLang="en-US" sz="1200"/>
              <a:t>    new ImageView("image/ca.gif"),</a:t>
            </a:r>
          </a:p>
          <a:p>
            <a:r>
              <a:rPr lang="en-US" altLang="en-US" sz="1200"/>
              <a:t>    new ImageView("image/china.gif"),</a:t>
            </a:r>
          </a:p>
          <a:p>
            <a:r>
              <a:rPr lang="en-US" altLang="en-US" sz="1200"/>
              <a:t>    new ImageView("image/denmark.gif"),</a:t>
            </a:r>
          </a:p>
          <a:p>
            <a:r>
              <a:rPr lang="en-US" altLang="en-US" sz="1200"/>
              <a:t>    new ImageView("image/fr.gif"),</a:t>
            </a:r>
          </a:p>
          <a:p>
            <a:r>
              <a:rPr lang="en-US" altLang="en-US" sz="1200"/>
              <a:t>    new ImageView("image/germany.gif"),</a:t>
            </a:r>
          </a:p>
          <a:p>
            <a:r>
              <a:rPr lang="en-US" altLang="en-US" sz="1200"/>
              <a:t>    new ImageView("image/india.gif"),</a:t>
            </a:r>
          </a:p>
          <a:p>
            <a:r>
              <a:rPr lang="en-US" altLang="en-US" sz="1200"/>
              <a:t>    new ImageView("image/norway.gif"),</a:t>
            </a:r>
          </a:p>
          <a:p>
            <a:r>
              <a:rPr lang="en-US" altLang="en-US" sz="1200"/>
              <a:t>    new ImageView("image/uk.gif"),</a:t>
            </a:r>
          </a:p>
          <a:p>
            <a:r>
              <a:rPr lang="en-US" altLang="en-US" sz="1200"/>
              <a:t>    new ImageView("image/us.gif")</a:t>
            </a:r>
          </a:p>
          <a:p>
            <a:r>
              <a:rPr lang="en-US" altLang="en-US" sz="1200"/>
              <a:t>  };</a:t>
            </a:r>
          </a:p>
          <a:p>
            <a:endParaRPr lang="en-US" altLang="en-US" sz="1200"/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ListView&lt;String&gt; lv = new ListView&lt;&gt;</a:t>
            </a:r>
          </a:p>
          <a:p>
            <a:r>
              <a:rPr lang="en-US" altLang="en-US" sz="1200"/>
              <a:t>      (FXCollections.observableArrayList(flagTitles));</a:t>
            </a:r>
          </a:p>
          <a:p>
            <a:r>
              <a:rPr lang="en-US" altLang="en-US" sz="1200"/>
              <a:t>    lv.setPrefSize(400, 400);</a:t>
            </a:r>
          </a:p>
          <a:p>
            <a:r>
              <a:rPr lang="en-US" altLang="en-US" sz="1200"/>
              <a:t>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-1588"/>
            <a:ext cx="4572000" cy="58166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lv.getSelectionModel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setSelectionMode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SelectionMode.MULTIPLE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pane to hold image views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FlowPane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FlowPane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(10, 10);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pane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pane.setLeft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ScrollPane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(lv));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lv.getSelectionModel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selectedItemProperty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addListener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  ov -&gt; { 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imagePane.getChildren().clear();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for (Integer i: lv.getSelectionModel().getSelectedIndices()) {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  imagePane.getChildren().add(ImageViews[i]);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}</a:t>
            </a: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endParaRPr lang="sk-S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sk-SK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450, 170);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ListViewDemo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ScrollBar</a:t>
            </a:r>
            <a:endParaRPr lang="en-US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686800" cy="6858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scroll bar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a control that enables the user to select from a range of values. The scrollbar appears in two styles: 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horizontal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and 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vertical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2024063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0" y="163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234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4234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8325"/>
            <a:ext cx="90678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28750"/>
          </a:xfrm>
        </p:spPr>
        <p:txBody>
          <a:bodyPr/>
          <a:lstStyle/>
          <a:p>
            <a:pPr algn="ctr">
              <a:defRPr/>
            </a:pPr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Scroll Bar Properties</a:t>
            </a:r>
          </a:p>
        </p:txBody>
      </p:sp>
      <p:sp>
        <p:nvSpPr>
          <p:cNvPr id="14336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4336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500188"/>
            <a:ext cx="87249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2875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Using Scrollbars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4114800" cy="42672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This example uses horizontal and vertical scrollbars to control a message displayed on a panel. The horizontal scrollbar is used to move the message to the left or the right, and the vertical scrollbar to move it up and down. </a:t>
            </a:r>
          </a:p>
        </p:txBody>
      </p:sp>
      <p:pic>
        <p:nvPicPr>
          <p:cNvPr id="144392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1447800"/>
            <a:ext cx="42338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ScrollBarDemo</a:t>
            </a:r>
          </a:p>
        </p:txBody>
      </p:sp>
      <p:sp>
        <p:nvSpPr>
          <p:cNvPr id="10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2"/>
          <p:cNvSpPr>
            <a:spLocks noChangeArrowheads="1"/>
          </p:cNvSpPr>
          <p:nvPr/>
        </p:nvSpPr>
        <p:spPr bwMode="auto">
          <a:xfrm>
            <a:off x="0" y="0"/>
            <a:ext cx="45720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javafx.geometry.Orientation;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javafx.scene.control.ScrollBar;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javafx.scene.text.Text;</a:t>
            </a:r>
          </a:p>
          <a:p>
            <a:endParaRPr lang="en-US" altLang="en-US" sz="1200"/>
          </a:p>
          <a:p>
            <a:r>
              <a:rPr lang="en-US" altLang="en-US" sz="1200"/>
              <a:t>public class ScrollBarDemo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Text text = new Text(20, 20, "JavaFX Programming");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ScrollBar sbHorizontal = new ScrollBar();</a:t>
            </a:r>
          </a:p>
          <a:p>
            <a:r>
              <a:rPr lang="en-US" altLang="en-US" sz="1200"/>
              <a:t>    ScrollBar sbVertical = new ScrollBar();</a:t>
            </a:r>
          </a:p>
          <a:p>
            <a:r>
              <a:rPr lang="en-US" altLang="en-US" sz="1200"/>
              <a:t>    sbVertical.setOrientation(Orientation.VERTICAL);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text in a pane</a:t>
            </a:r>
          </a:p>
          <a:p>
            <a:r>
              <a:rPr lang="en-US" altLang="en-US" sz="1200"/>
              <a:t>    Pane paneForText = new Pane();</a:t>
            </a:r>
          </a:p>
          <a:p>
            <a:r>
              <a:rPr lang="en-US" altLang="en-US" sz="1200"/>
              <a:t>    paneForText.getChildren().add(text);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border pane to hold text and scroll bars</a:t>
            </a:r>
          </a:p>
          <a:p>
            <a:r>
              <a:rPr lang="en-US" altLang="en-US" sz="1200"/>
              <a:t>    BorderPane pane = new BorderPane();</a:t>
            </a:r>
          </a:p>
          <a:p>
            <a:r>
              <a:rPr lang="en-US" altLang="en-US" sz="1200"/>
              <a:t>    pane.setCenter(paneForText);</a:t>
            </a:r>
          </a:p>
          <a:p>
            <a:r>
              <a:rPr lang="en-US" altLang="en-US" sz="1200"/>
              <a:t>    pane.setBottom(sbHorizontal);</a:t>
            </a:r>
          </a:p>
          <a:p>
            <a:r>
              <a:rPr lang="en-US" altLang="en-US" sz="1200"/>
              <a:t>    pane.setRight(sbVertical);</a:t>
            </a:r>
          </a:p>
          <a:p>
            <a:endParaRPr lang="en-US" altLang="en-US" sz="1200"/>
          </a:p>
          <a:p>
            <a:r>
              <a:rPr lang="en-US" altLang="en-US" sz="1200"/>
              <a:t>    // Listener for horizontal scroll bar value change</a:t>
            </a:r>
          </a:p>
          <a:p>
            <a:r>
              <a:rPr lang="en-US" altLang="en-US" sz="1200"/>
              <a:t>    sbHorizontal.valueProperty().addListener(ov -&gt; </a:t>
            </a:r>
          </a:p>
          <a:p>
            <a:r>
              <a:rPr lang="en-US" altLang="en-US" sz="1200"/>
              <a:t>      text.setX(sbHorizontal.getValue() * paneForText.getWidth() /</a:t>
            </a:r>
          </a:p>
          <a:p>
            <a:r>
              <a:rPr lang="en-US" altLang="en-US" sz="1200"/>
              <a:t>        sbHorizontal.getMax()));</a:t>
            </a:r>
          </a:p>
          <a:p>
            <a:r>
              <a:rPr lang="en-US" altLang="en-US" sz="1200"/>
              <a:t>    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378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// Listener for vertical scroll bar value change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sbVertical.valueProperty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addListener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ov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-&gt;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sbVertical.getValue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paneForText.getHeight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sbVertical.getMax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450, 170);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ScrollBarDemo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Slider</a:t>
            </a:r>
            <a:endParaRPr lang="en-US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686800" cy="9144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Slider is similar to </a:t>
            </a:r>
            <a:r>
              <a:rPr lang="en-US" sz="2800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ScrollBar</a:t>
            </a: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but Slider has more properties and can appear in many forms. </a:t>
            </a: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2024063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2024063" y="1038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0" y="1855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6440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46441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057400"/>
            <a:ext cx="90678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2875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Using Sliders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3886200" cy="24384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Font typeface="Monotype Sorts" charset="0"/>
              <a:buNone/>
              <a:defRPr/>
            </a:pPr>
            <a:r>
              <a:rPr lang="en-US" sz="280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Rewrite the preceding program using the sliders to control a message displayed on a panel instead of using scroll bars. </a:t>
            </a: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2571750" y="2771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746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52563"/>
            <a:ext cx="4789488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hlinkClick r:id="rId4"/>
          </p:cNvPr>
          <p:cNvSpPr>
            <a:spLocks noChangeArrowheads="1"/>
          </p:cNvSpPr>
          <p:nvPr/>
        </p:nvSpPr>
        <p:spPr bwMode="auto">
          <a:xfrm>
            <a:off x="6400800" y="5486400"/>
            <a:ext cx="15748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SliderDemo</a:t>
            </a:r>
            <a:endParaRPr lang="en-US" altLang="en-US" sz="2000" dirty="0"/>
          </a:p>
        </p:txBody>
      </p:sp>
      <p:sp>
        <p:nvSpPr>
          <p:cNvPr id="11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0" y="0"/>
            <a:ext cx="4572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javafx.geometry.Orientation;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javafx.scene.control.Slider;</a:t>
            </a:r>
          </a:p>
          <a:p>
            <a:r>
              <a:rPr lang="en-US" altLang="en-US" sz="1200"/>
              <a:t>import javafx.scene.layout.BorderPane;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javafx.scene.text.Text;</a:t>
            </a:r>
          </a:p>
          <a:p>
            <a:endParaRPr lang="en-US" altLang="en-US" sz="1200"/>
          </a:p>
          <a:p>
            <a:r>
              <a:rPr lang="en-US" altLang="en-US" sz="1200"/>
              <a:t>public class SliderDemo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Text text = new Text(20, 20, "JavaFX Programming");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Slider slHorizontal = new Slider();</a:t>
            </a:r>
          </a:p>
          <a:p>
            <a:r>
              <a:rPr lang="en-US" altLang="en-US" sz="1200"/>
              <a:t>    slHorizontal.setShowTickLabels(true);</a:t>
            </a:r>
          </a:p>
          <a:p>
            <a:r>
              <a:rPr lang="en-US" altLang="en-US" sz="1200"/>
              <a:t>    slHorizontal.setShowTickMarks(true);    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Slider slVertical = new Slider();</a:t>
            </a:r>
          </a:p>
          <a:p>
            <a:r>
              <a:rPr lang="en-US" altLang="en-US" sz="1200"/>
              <a:t>    slVertical.setOrientation(Orientation.VERTICAL);</a:t>
            </a:r>
          </a:p>
          <a:p>
            <a:r>
              <a:rPr lang="en-US" altLang="en-US" sz="1200"/>
              <a:t>    slVertical.setShowTickLabels(true);</a:t>
            </a:r>
          </a:p>
          <a:p>
            <a:r>
              <a:rPr lang="en-US" altLang="en-US" sz="1200"/>
              <a:t>    slVertical.setShowTickMarks(true);</a:t>
            </a:r>
          </a:p>
          <a:p>
            <a:r>
              <a:rPr lang="en-US" altLang="en-US" sz="1200"/>
              <a:t>    slVertical.setValue(100);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text in a pane</a:t>
            </a:r>
          </a:p>
          <a:p>
            <a:r>
              <a:rPr lang="en-US" altLang="en-US" sz="1200"/>
              <a:t>    Pane paneForText = new Pane();</a:t>
            </a:r>
          </a:p>
          <a:p>
            <a:r>
              <a:rPr lang="en-US" altLang="en-US" sz="1200"/>
              <a:t>    paneForText.getChildren().add(text);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border pane to hold text and scroll bars</a:t>
            </a:r>
          </a:p>
          <a:p>
            <a:r>
              <a:rPr lang="en-US" altLang="en-US" sz="1200"/>
              <a:t>    BorderPane pane = new BorderPane();</a:t>
            </a:r>
          </a:p>
          <a:p>
            <a:r>
              <a:rPr lang="en-US" altLang="en-US" sz="1200"/>
              <a:t>    pane.setCenter(paneForText);</a:t>
            </a:r>
          </a:p>
          <a:p>
            <a:r>
              <a:rPr lang="en-US" altLang="en-US" sz="1200"/>
              <a:t>    pane.setBottom(slHorizontal);</a:t>
            </a:r>
          </a:p>
          <a:p>
            <a:r>
              <a:rPr lang="en-US" altLang="en-US" sz="1200"/>
              <a:t>    pane.setRight(slVertical);</a:t>
            </a:r>
          </a:p>
          <a:p>
            <a:endParaRPr lang="en-US" altLang="en-US" sz="1200"/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57713" y="0"/>
            <a:ext cx="4572000" cy="4340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slHorizontal.valueProperty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addListener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ov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-&gt;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slHorizontal.getValue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paneForText.getWidth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slHorizontal.getMax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slVertical.valueProperty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addListener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ov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-&gt;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slVertical.getMax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-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slVertical.getValue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paneForText.getHeight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/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slVertical.getMax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450, 170);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SliderDemo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Media</a:t>
            </a:r>
            <a:endParaRPr lang="en-US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86800" cy="914400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You can use 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to obtain the source of the media, the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MediaPlayer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to play and control the media, and 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MediaView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to display the video.</a:t>
            </a:r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2024063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50" name="Rectangle 9"/>
          <p:cNvSpPr>
            <a:spLocks noChangeArrowheads="1"/>
          </p:cNvSpPr>
          <p:nvPr/>
        </p:nvSpPr>
        <p:spPr bwMode="auto">
          <a:xfrm>
            <a:off x="0" y="163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258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258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258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771775"/>
            <a:ext cx="8996363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82000" cy="6858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839200" cy="5257800"/>
          </a:xfrm>
        </p:spPr>
        <p:txBody>
          <a:bodyPr/>
          <a:lstStyle/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graphical user interfaces with various user-interface controls (§§16.2–16.11).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label with text and graphic using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and explore properties in the abstract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(§16.2).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button with text and graphic using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and set a handler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setOnAction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in the abstract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(§16.3).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check box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(§16.4).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radio button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and group radio buttons using 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ToggleGroup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(§16.5).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enter data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and password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PasswordField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(§16.6).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enter data in multiple lines using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(§16.7).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a single item using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(§16.8).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a single or multiple items using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ListView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(§16.9).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a range of values using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ScrollBar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(§16.10).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a range of values using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explore differences between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ScrollBar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(§16.11).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tic-tac-toe game (§16.12).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view and play video and audio using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MediaPlayer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MediaView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(§16.13).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case study for showing the national flag and play anthem (§16.14).</a:t>
            </a:r>
          </a:p>
          <a:p>
            <a:pPr>
              <a:lnSpc>
                <a:spcPct val="90000"/>
              </a:lnSpc>
              <a:buFont typeface="Monotype Sorts" charset="2"/>
              <a:buNone/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2062163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MediaPlayer</a:t>
            </a:r>
            <a:endParaRPr lang="en-US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86800" cy="9144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MediaPlayer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</a:t>
            </a:r>
            <a:r>
              <a:rPr lang="en-US" sz="2400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playes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and controls the media with properties such as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autoPlay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currentCount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cycleCount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mute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volume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and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totalDuration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024063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4" name="Rectangle 9"/>
          <p:cNvSpPr>
            <a:spLocks noChangeArrowheads="1"/>
          </p:cNvSpPr>
          <p:nvPr/>
        </p:nvSpPr>
        <p:spPr bwMode="auto">
          <a:xfrm>
            <a:off x="0" y="163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0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36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360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361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362200"/>
            <a:ext cx="8743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MediaView</a:t>
            </a:r>
            <a:endParaRPr lang="en-US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686800" cy="15240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MediaView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is a subclass of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Node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that provides a view of 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being played by a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MediaPlayer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 The 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MediaView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provides the properties for viewing the media.</a:t>
            </a: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2024063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0" y="163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463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463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46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546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463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2590800"/>
            <a:ext cx="88995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2875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Using Media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4267200" cy="3429000"/>
          </a:xfrm>
        </p:spPr>
        <p:txBody>
          <a:bodyPr/>
          <a:lstStyle/>
          <a:p>
            <a:pPr marL="0" indent="0">
              <a:spcAft>
                <a:spcPts val="1200"/>
              </a:spcAft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This example displays a video in a view. You can use the play/pause button to play or pause the video and use the rewind button to restart the video, and use the slider to control the volume of the audio. </a:t>
            </a:r>
          </a:p>
        </p:txBody>
      </p:sp>
      <p:sp>
        <p:nvSpPr>
          <p:cNvPr id="15565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565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1350963"/>
            <a:ext cx="43195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4953000"/>
            <a:ext cx="7823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" name="Rectangle 8">
            <a:hlinkClick r:id="rId5"/>
          </p:cNvPr>
          <p:cNvSpPr>
            <a:spLocks noChangeArrowheads="1"/>
          </p:cNvSpPr>
          <p:nvPr/>
        </p:nvSpPr>
        <p:spPr bwMode="auto">
          <a:xfrm>
            <a:off x="6172200" y="5670550"/>
            <a:ext cx="17526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MediaDemo</a:t>
            </a:r>
            <a:endParaRPr lang="en-US" altLang="en-US" sz="2000" dirty="0"/>
          </a:p>
        </p:txBody>
      </p:sp>
      <p:sp>
        <p:nvSpPr>
          <p:cNvPr id="12" name="AutoShape 10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8097838" y="5694363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2"/>
          <p:cNvSpPr>
            <a:spLocks noChangeArrowheads="1"/>
          </p:cNvSpPr>
          <p:nvPr/>
        </p:nvSpPr>
        <p:spPr bwMode="auto">
          <a:xfrm>
            <a:off x="0" y="0"/>
            <a:ext cx="45720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javafx.application.Application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javafx.stage.Stage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javafx.geometry.Pos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javafx.scene.Scene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javafx.scene.control.Button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javafx.scene.control.Label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javafx.scene.control.Slider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javafx.scene.layout.BorderPane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javafx.scene.layout.HBox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javafx.scene.layout.Region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javafx.scene.media.Media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javafx.scene.media.MediaPlayer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javafx.scene.media.MediaView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javafx.util.Duration</a:t>
            </a:r>
            <a:r>
              <a:rPr lang="en-US" altLang="en-US" sz="1200" dirty="0"/>
              <a:t>;</a:t>
            </a:r>
          </a:p>
          <a:p>
            <a:endParaRPr lang="en-US" altLang="en-US" sz="1200" dirty="0"/>
          </a:p>
          <a:p>
            <a:r>
              <a:rPr lang="en-US" altLang="en-US" sz="1200" dirty="0"/>
              <a:t>public class </a:t>
            </a:r>
            <a:r>
              <a:rPr lang="en-US" altLang="en-US" sz="1200" dirty="0" err="1"/>
              <a:t>MediaDemo</a:t>
            </a:r>
            <a:r>
              <a:rPr lang="en-US" altLang="en-US" sz="1200" dirty="0"/>
              <a:t> extends Application {</a:t>
            </a:r>
          </a:p>
          <a:p>
            <a:r>
              <a:rPr lang="en-US" altLang="en-US" sz="1200" dirty="0"/>
              <a:t>  private static final String MEDIA_URL = </a:t>
            </a:r>
          </a:p>
          <a:p>
            <a:r>
              <a:rPr lang="en-US" altLang="en-US" sz="1200" dirty="0"/>
              <a:t>    "https://liveexample.pearsoncmg.com/common/sample.mp4";</a:t>
            </a:r>
          </a:p>
          <a:p>
            <a:endParaRPr lang="en-US" altLang="en-US" sz="1200" dirty="0"/>
          </a:p>
          <a:p>
            <a:r>
              <a:rPr lang="en-US" altLang="en-US" sz="1200" dirty="0"/>
              <a:t>  @Override // Override the start method in the Application class</a:t>
            </a:r>
          </a:p>
          <a:p>
            <a:r>
              <a:rPr lang="en-US" altLang="en-US" sz="1200" dirty="0"/>
              <a:t>  public void start(Stage </a:t>
            </a:r>
            <a:r>
              <a:rPr lang="en-US" altLang="en-US" sz="1200" dirty="0" err="1"/>
              <a:t>primaryStage</a:t>
            </a:r>
            <a:r>
              <a:rPr lang="en-US" altLang="en-US" sz="1200" dirty="0"/>
              <a:t>) {</a:t>
            </a:r>
          </a:p>
          <a:p>
            <a:r>
              <a:rPr lang="en-US" altLang="en-US" sz="1200" dirty="0"/>
              <a:t>    Media </a:t>
            </a:r>
            <a:r>
              <a:rPr lang="en-US" altLang="en-US" sz="1200" dirty="0" err="1"/>
              <a:t>media</a:t>
            </a:r>
            <a:r>
              <a:rPr lang="en-US" altLang="en-US" sz="1200" dirty="0"/>
              <a:t> = new Media(MEDIA_URL);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 = new 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(media);</a:t>
            </a:r>
          </a:p>
          <a:p>
            <a:r>
              <a:rPr lang="en-US" altLang="en-US" sz="1200" dirty="0"/>
              <a:t>    MediaView </a:t>
            </a:r>
            <a:r>
              <a:rPr lang="en-US" altLang="en-US" sz="1200" dirty="0" err="1"/>
              <a:t>mediaView</a:t>
            </a:r>
            <a:r>
              <a:rPr lang="en-US" altLang="en-US" sz="1200" dirty="0"/>
              <a:t> = new MediaView(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);</a:t>
            </a:r>
          </a:p>
          <a:p>
            <a:endParaRPr lang="en-US" altLang="en-US" sz="1200" dirty="0"/>
          </a:p>
          <a:p>
            <a:r>
              <a:rPr lang="en-US" altLang="en-US" sz="1200" dirty="0"/>
              <a:t>    Button </a:t>
            </a:r>
            <a:r>
              <a:rPr lang="en-US" altLang="en-US" sz="1200" dirty="0" err="1"/>
              <a:t>playButton</a:t>
            </a:r>
            <a:r>
              <a:rPr lang="en-US" altLang="en-US" sz="1200" dirty="0"/>
              <a:t> = new Button("&gt;");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playButton.setOnAction</a:t>
            </a:r>
            <a:r>
              <a:rPr lang="en-US" altLang="en-US" sz="1200" dirty="0"/>
              <a:t>(e -&gt; {</a:t>
            </a:r>
          </a:p>
          <a:p>
            <a:r>
              <a:rPr lang="en-US" altLang="en-US" sz="1200" dirty="0"/>
              <a:t>      if (</a:t>
            </a:r>
            <a:r>
              <a:rPr lang="en-US" altLang="en-US" sz="1200" dirty="0" err="1"/>
              <a:t>playButton.getText</a:t>
            </a:r>
            <a:r>
              <a:rPr lang="en-US" altLang="en-US" sz="1200" dirty="0"/>
              <a:t>().equals("&gt;")) {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mediaPlayer.play</a:t>
            </a:r>
            <a:r>
              <a:rPr lang="en-US" altLang="en-US" sz="1200" dirty="0"/>
              <a:t>();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playButton.setText</a:t>
            </a:r>
            <a:r>
              <a:rPr lang="en-US" altLang="en-US" sz="1200" dirty="0"/>
              <a:t>("||");</a:t>
            </a:r>
          </a:p>
          <a:p>
            <a:r>
              <a:rPr lang="da-DK" altLang="en-US" sz="1200" dirty="0"/>
              <a:t>      } else {</a:t>
            </a:r>
          </a:p>
          <a:p>
            <a:r>
              <a:rPr lang="da-DK" altLang="en-US" sz="1200" dirty="0"/>
              <a:t>        mediaPlayer.pause();</a:t>
            </a:r>
          </a:p>
          <a:p>
            <a:r>
              <a:rPr lang="da-DK" altLang="en-US" sz="1200" dirty="0"/>
              <a:t>        playButton.setText("&gt;");</a:t>
            </a:r>
          </a:p>
          <a:p>
            <a:r>
              <a:rPr lang="da-DK" altLang="en-US" sz="1200" dirty="0"/>
              <a:t>      }</a:t>
            </a:r>
          </a:p>
          <a:p>
            <a:r>
              <a:rPr lang="da-DK" altLang="en-US" sz="1200" dirty="0"/>
              <a:t>    });</a:t>
            </a:r>
          </a:p>
          <a:p>
            <a:endParaRPr lang="da-DK" altLang="en-US" sz="1200" dirty="0"/>
          </a:p>
          <a:p>
            <a:endParaRPr lang="en-US" alt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572000" y="-3175"/>
            <a:ext cx="4572000" cy="6556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Button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rewindButton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= new Button("&lt;&lt;");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rewindButton.setOnAction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mediaPlayer.seek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Duration.ZERO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Slider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= new Slider();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slVolume.setPrefWidth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(150);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slVolume.setMaxWidth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Region.USE_PREF_SIZE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slVolume.setMinWidth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(30);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slVolume.setValue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(50);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mediaPlayer.volumeProperty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().bind(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slVolume.valueProperty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divide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(100));</a:t>
            </a:r>
          </a:p>
          <a:p>
            <a:pPr>
              <a:defRPr/>
            </a:pP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(10);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hBox.setAlignment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Pos.CENTER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hBox.getChildren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playButton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rewindButton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new Label("Volume"),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slVolume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pane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BorderPane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mediaView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pane.setBottom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650, 500);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MediaDemo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91600" cy="142875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Case Study: National Flags and Anthems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43925" cy="1447800"/>
          </a:xfrm>
        </p:spPr>
        <p:txBody>
          <a:bodyPr/>
          <a:lstStyle/>
          <a:p>
            <a:pPr marL="0" indent="0">
              <a:buFont typeface="Monotype Sorts" charset="2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case study presents a program that displays a nation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flag and plays its anthem.</a:t>
            </a:r>
          </a:p>
        </p:txBody>
      </p:sp>
      <p:sp>
        <p:nvSpPr>
          <p:cNvPr id="1577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770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667000"/>
            <a:ext cx="230187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2667000"/>
            <a:ext cx="230346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667000"/>
            <a:ext cx="241300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>
            <a:hlinkClick r:id="rId6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FlagAnthem</a:t>
            </a:r>
            <a:endParaRPr lang="en-US" altLang="en-US" sz="2000" dirty="0"/>
          </a:p>
        </p:txBody>
      </p:sp>
      <p:sp>
        <p:nvSpPr>
          <p:cNvPr id="13" name="AutoShape 10">
            <a:hlinkClick r:id="rId7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2"/>
          <p:cNvSpPr>
            <a:spLocks noChangeArrowheads="1"/>
          </p:cNvSpPr>
          <p:nvPr/>
        </p:nvSpPr>
        <p:spPr bwMode="auto">
          <a:xfrm>
            <a:off x="0" y="0"/>
            <a:ext cx="4572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javafx.application.Application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javafx.collections.FXCollections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javafx.collections.ObservableList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javafx.stage.Stage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javafx.geometry.Pos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javafx.scene.Scene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javafx.scene.control.Button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javafx.scene.control.ComboBox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javafx.scene.control.Label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javafx.scene.image.Image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javafx.scene.image.ImageView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javafx.scene.layout.BorderPane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javafx.scene.layout.HBox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javafx.scene.media.Media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javafx.scene.media.MediaPlayer</a:t>
            </a:r>
            <a:r>
              <a:rPr lang="en-US" altLang="en-US" sz="1200" dirty="0"/>
              <a:t>;</a:t>
            </a:r>
          </a:p>
          <a:p>
            <a:endParaRPr lang="en-US" altLang="en-US" sz="1200" dirty="0"/>
          </a:p>
          <a:p>
            <a:r>
              <a:rPr lang="en-US" altLang="en-US" sz="1200" dirty="0"/>
              <a:t>public class </a:t>
            </a:r>
            <a:r>
              <a:rPr lang="en-US" altLang="en-US" sz="1200" dirty="0" err="1"/>
              <a:t>FlagAnthem</a:t>
            </a:r>
            <a:r>
              <a:rPr lang="en-US" altLang="en-US" sz="1200" dirty="0"/>
              <a:t> extends Application {</a:t>
            </a:r>
          </a:p>
          <a:p>
            <a:r>
              <a:rPr lang="en-US" altLang="en-US" sz="1200" dirty="0"/>
              <a:t>  private final static int NUMBER_OF_NATIONS = 7;</a:t>
            </a:r>
          </a:p>
          <a:p>
            <a:r>
              <a:rPr lang="en-US" altLang="en-US" sz="1200" dirty="0"/>
              <a:t>  private final static String </a:t>
            </a:r>
            <a:r>
              <a:rPr lang="en-US" altLang="en-US" sz="1200" dirty="0" err="1"/>
              <a:t>URLBase</a:t>
            </a:r>
            <a:r>
              <a:rPr lang="en-US" altLang="en-US" sz="1200" dirty="0"/>
              <a:t> =</a:t>
            </a:r>
          </a:p>
          <a:p>
            <a:r>
              <a:rPr lang="en-US" altLang="en-US" sz="1200" dirty="0"/>
              <a:t>    "https://liveexample.pearsoncmg.com/common";</a:t>
            </a:r>
          </a:p>
          <a:p>
            <a:r>
              <a:rPr lang="en-US" altLang="en-US" sz="1200" dirty="0"/>
              <a:t>  private int </a:t>
            </a:r>
            <a:r>
              <a:rPr lang="en-US" altLang="en-US" sz="1200" dirty="0" err="1"/>
              <a:t>currentIndex</a:t>
            </a:r>
            <a:r>
              <a:rPr lang="en-US" altLang="en-US" sz="1200" dirty="0"/>
              <a:t> = 0;</a:t>
            </a:r>
          </a:p>
          <a:p>
            <a:r>
              <a:rPr lang="en-US" altLang="en-US" sz="1200" dirty="0"/>
              <a:t>    </a:t>
            </a:r>
          </a:p>
          <a:p>
            <a:r>
              <a:rPr lang="en-US" altLang="en-US" sz="1200" dirty="0"/>
              <a:t>  @Override // Override the start method in the Application class</a:t>
            </a:r>
          </a:p>
          <a:p>
            <a:r>
              <a:rPr lang="en-US" altLang="en-US" sz="1200" dirty="0"/>
              <a:t>  public void start(Stage </a:t>
            </a:r>
            <a:r>
              <a:rPr lang="en-US" altLang="en-US" sz="1200" dirty="0" err="1"/>
              <a:t>primaryStage</a:t>
            </a:r>
            <a:r>
              <a:rPr lang="en-US" altLang="en-US" sz="1200" dirty="0"/>
              <a:t>) {</a:t>
            </a:r>
          </a:p>
          <a:p>
            <a:r>
              <a:rPr lang="en-US" altLang="en-US" sz="1200" dirty="0"/>
              <a:t>    Image[] images = new Image[NUMBER_OF_NATIONS];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[] </a:t>
            </a:r>
            <a:r>
              <a:rPr lang="en-US" altLang="en-US" sz="1200" dirty="0" err="1"/>
              <a:t>mp</a:t>
            </a:r>
            <a:r>
              <a:rPr lang="en-US" altLang="en-US" sz="1200" dirty="0"/>
              <a:t> = new </a:t>
            </a:r>
            <a:r>
              <a:rPr lang="en-US" altLang="en-US" sz="1200" dirty="0" err="1"/>
              <a:t>MediaPlayer</a:t>
            </a:r>
            <a:r>
              <a:rPr lang="en-US" altLang="en-US" sz="1200" dirty="0"/>
              <a:t>[NUMBER_OF_NATIONS];</a:t>
            </a:r>
          </a:p>
          <a:p>
            <a:endParaRPr lang="en-US" altLang="en-US" sz="1200" dirty="0"/>
          </a:p>
          <a:p>
            <a:r>
              <a:rPr lang="en-US" altLang="en-US" sz="1200" dirty="0"/>
              <a:t>    // Load images and audio</a:t>
            </a:r>
          </a:p>
          <a:p>
            <a:r>
              <a:rPr lang="da-DK" altLang="en-US" sz="1200" dirty="0"/>
              <a:t>    for (int i = 0; i &lt; NUMBER_OF_NATIONS; i++) {</a:t>
            </a:r>
          </a:p>
          <a:p>
            <a:r>
              <a:rPr lang="da-DK" altLang="en-US" sz="1200" dirty="0"/>
              <a:t>      images[i] = new Image(URLBase + "/image/flag" + i + ".gif");</a:t>
            </a:r>
          </a:p>
          <a:p>
            <a:r>
              <a:rPr lang="da-DK" altLang="en-US" sz="1200" dirty="0"/>
              <a:t>      mp[i] = new MediaPlayer(new Media(</a:t>
            </a:r>
          </a:p>
          <a:p>
            <a:r>
              <a:rPr lang="en-US" altLang="en-US" sz="1200" dirty="0"/>
              <a:t>        </a:t>
            </a:r>
            <a:r>
              <a:rPr lang="en-US" altLang="en-US" sz="1200" dirty="0" err="1"/>
              <a:t>URLBase</a:t>
            </a:r>
            <a:r>
              <a:rPr lang="en-US" altLang="en-US" sz="1200" dirty="0"/>
              <a:t> + "/audio/anthem/anthem" + </a:t>
            </a:r>
            <a:r>
              <a:rPr lang="en-US" altLang="en-US" sz="1200" dirty="0" err="1"/>
              <a:t>i</a:t>
            </a:r>
            <a:r>
              <a:rPr lang="en-US" altLang="en-US" sz="1200" dirty="0"/>
              <a:t> + ".mp3"));</a:t>
            </a:r>
          </a:p>
          <a:p>
            <a:r>
              <a:rPr lang="en-US" altLang="en-US" sz="1200" dirty="0"/>
              <a:t>    }</a:t>
            </a:r>
          </a:p>
          <a:p>
            <a:endParaRPr lang="en-US" altLang="en-US" sz="1200" dirty="0"/>
          </a:p>
          <a:p>
            <a:endParaRPr lang="en-US" alt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591050" y="0"/>
            <a:ext cx="4572000" cy="5816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Button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Button("&gt;");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btPlayPause.setOnAction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if 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btPlayPause.getText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().equals("&gt;"))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btPlayPause.setText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("||");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mp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].pause();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else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{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btPlayPause.setText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("&gt;");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mp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[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].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play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ImageView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imageView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ImageView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(images[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]);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ComboBox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&lt;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String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&gt;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ComboBox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&lt;&gt;();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ObservableList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&lt;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String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&gt; items =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FXCollections.observableArrayList</a:t>
            </a: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("Denmark", "Germany", "China", "India", "Norway", "UK", "US");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cboNation.getItems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(items);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cboNation.setValue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items.get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(0));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cboNation.setOnAction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mp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].stop();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items.indexOf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cboNation.getValue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imageView.setImage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(images[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]);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mp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currentIndex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].play();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(10);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hBox.getChildren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btPlayPause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new Label("Select a nation: "),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cboNation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hBox.setAlignment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Pos.CENTER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2"/>
          <p:cNvSpPr>
            <a:spLocks noChangeArrowheads="1"/>
          </p:cNvSpPr>
          <p:nvPr/>
        </p:nvSpPr>
        <p:spPr bwMode="auto">
          <a:xfrm>
            <a:off x="990600" y="762000"/>
            <a:ext cx="45720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 sz="1200"/>
          </a:p>
          <a:p>
            <a:r>
              <a:rPr lang="en-US" altLang="en-US" sz="1200"/>
              <a:t>    // Create a pane to hold nodes </a:t>
            </a:r>
          </a:p>
          <a:p>
            <a:r>
              <a:rPr lang="en-US" altLang="en-US" sz="1200"/>
              <a:t>    BorderPane pane = new BorderPane();</a:t>
            </a:r>
          </a:p>
          <a:p>
            <a:r>
              <a:rPr lang="en-US" altLang="en-US" sz="1200"/>
              <a:t>    pane.setCenter(imageView);</a:t>
            </a:r>
          </a:p>
          <a:p>
            <a:r>
              <a:rPr lang="en-US" altLang="en-US" sz="1200"/>
              <a:t>    pane.setBottom(hBox);</a:t>
            </a:r>
          </a:p>
          <a:p>
            <a:endParaRPr lang="en-US" altLang="en-US" sz="1200"/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Scene(pane, 350, 270);</a:t>
            </a:r>
          </a:p>
          <a:p>
            <a:r>
              <a:rPr lang="en-US" altLang="en-US" sz="1200"/>
              <a:t>    primaryStage.setTitle("FlagAnthem");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   </a:t>
            </a:r>
          </a:p>
          <a:p>
            <a:r>
              <a:rPr lang="en-US" altLang="en-US" sz="1200"/>
              <a:t>  }</a:t>
            </a:r>
          </a:p>
          <a:p>
            <a:endParaRPr lang="en-US" altLang="en-US" sz="1200"/>
          </a:p>
          <a:p>
            <a:r>
              <a:rPr lang="en-US" altLang="en-US" sz="1200"/>
              <a:t>  /**</a:t>
            </a:r>
          </a:p>
          <a:p>
            <a:r>
              <a:rPr lang="en-US" altLang="en-US" sz="1200"/>
              <a:t>   * The main method is only needed for the IDE with limited</a:t>
            </a:r>
          </a:p>
          <a:p>
            <a:r>
              <a:rPr lang="en-US" altLang="en-US" sz="1200"/>
              <a:t>   * JavaFX support. Not needed for running from the command line.</a:t>
            </a:r>
          </a:p>
          <a:p>
            <a:r>
              <a:rPr lang="en-US" altLang="en-US" sz="1200"/>
              <a:t>   */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524000"/>
            <a:ext cx="8305800" cy="1619250"/>
          </a:xfrm>
        </p:spPr>
        <p:txBody>
          <a:bodyPr/>
          <a:lstStyle/>
          <a:p>
            <a:pPr algn="ctr">
              <a:defRPr/>
            </a:pPr>
            <a:b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Drawing with Shapes and Text</a:t>
            </a:r>
            <a:b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Property Binding</a:t>
            </a:r>
            <a:b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Animation</a:t>
            </a:r>
          </a:p>
        </p:txBody>
      </p:sp>
      <p:sp>
        <p:nvSpPr>
          <p:cNvPr id="3076" name="Rectangle 11"/>
          <p:cNvSpPr>
            <a:spLocks noChangeArrowheads="1"/>
          </p:cNvSpPr>
          <p:nvPr/>
        </p:nvSpPr>
        <p:spPr bwMode="auto">
          <a:xfrm>
            <a:off x="0" y="2562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7" name="Rectangle 13"/>
          <p:cNvSpPr>
            <a:spLocks noChangeArrowheads="1"/>
          </p:cNvSpPr>
          <p:nvPr/>
        </p:nvSpPr>
        <p:spPr bwMode="auto">
          <a:xfrm>
            <a:off x="0" y="2560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30227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457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62000"/>
            <a:ext cx="8991600" cy="556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binding properties to synchronize property values (§14.5).</a:t>
            </a:r>
          </a:p>
          <a:p>
            <a:pPr>
              <a:defRPr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display text using the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and create shapes using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(§14.11).</a:t>
            </a:r>
          </a:p>
          <a:p>
            <a:pPr>
              <a:defRPr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the reusable GUI components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ClockPane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displaying an analog clock (§14.12).</a:t>
            </a:r>
          </a:p>
        </p:txBody>
      </p:sp>
    </p:spTree>
    <p:extLst>
      <p:ext uri="{BB962C8B-B14F-4D97-AF65-F5344CB8AC3E}">
        <p14:creationId xmlns:p14="http://schemas.microsoft.com/office/powerpoint/2010/main" val="3624879280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Shapes</a:t>
            </a:r>
          </a:p>
        </p:txBody>
      </p:sp>
      <p:sp>
        <p:nvSpPr>
          <p:cNvPr id="4096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9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2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4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6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79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24596" name="Rectangle 3"/>
          <p:cNvSpPr txBox="1">
            <a:spLocks noChangeArrowheads="1"/>
          </p:cNvSpPr>
          <p:nvPr/>
        </p:nvSpPr>
        <p:spPr bwMode="auto">
          <a:xfrm>
            <a:off x="228600" y="914400"/>
            <a:ext cx="8610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r>
              <a:rPr lang="en-US" sz="2800" dirty="0"/>
              <a:t>JavaFX provides many shape classes for drawing texts, lines, circles, rectangles, ellipses, arcs, polygons, and polylines.</a:t>
            </a:r>
          </a:p>
        </p:txBody>
      </p:sp>
      <p:sp>
        <p:nvSpPr>
          <p:cNvPr id="4098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0982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85963"/>
            <a:ext cx="5915025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0292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Frequently Used UI Controls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914400" y="13716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endParaRPr lang="en-US" sz="2600"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69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228600" y="4343400"/>
            <a:ext cx="8686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r>
              <a:rPr lang="en-US" sz="2400" dirty="0">
                <a:cs typeface="ＭＳ Ｐゴシック" charset="0"/>
              </a:rPr>
              <a:t>Throughout this book, the prefixes </a:t>
            </a:r>
            <a:r>
              <a:rPr lang="en-US" sz="2400" b="1" dirty="0" err="1">
                <a:cs typeface="ＭＳ Ｐゴシック" charset="0"/>
              </a:rPr>
              <a:t>lbl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bt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chk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rb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tf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>
                <a:cs typeface="ＭＳ Ｐゴシック" charset="0"/>
              </a:rPr>
              <a:t>pf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>
                <a:cs typeface="ＭＳ Ｐゴシック" charset="0"/>
              </a:rPr>
              <a:t>ta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cbo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>
                <a:cs typeface="ＭＳ Ｐゴシック" charset="0"/>
              </a:rPr>
              <a:t>lv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scb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sld</a:t>
            </a:r>
            <a:r>
              <a:rPr lang="en-US" sz="2400" dirty="0">
                <a:cs typeface="ＭＳ Ｐゴシック" charset="0"/>
              </a:rPr>
              <a:t>, and </a:t>
            </a:r>
            <a:r>
              <a:rPr lang="en-US" sz="2400" b="1" dirty="0" err="1">
                <a:cs typeface="ＭＳ Ｐゴシック" charset="0"/>
              </a:rPr>
              <a:t>mp</a:t>
            </a:r>
            <a:r>
              <a:rPr lang="en-US" sz="2400" dirty="0">
                <a:cs typeface="ＭＳ Ｐゴシック" charset="0"/>
              </a:rPr>
              <a:t> are used to name reference variables for </a:t>
            </a:r>
            <a:r>
              <a:rPr lang="en-US" sz="2400" b="1" dirty="0">
                <a:cs typeface="ＭＳ Ｐゴシック" charset="0"/>
              </a:rPr>
              <a:t>Label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>
                <a:cs typeface="ＭＳ Ｐゴシック" charset="0"/>
              </a:rPr>
              <a:t>Button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CheckBox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RadioButton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TextField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PasswordField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TextArea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ComboBox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ListView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 err="1">
                <a:cs typeface="ＭＳ Ｐゴシック" charset="0"/>
              </a:rPr>
              <a:t>ScrollBar</a:t>
            </a:r>
            <a:r>
              <a:rPr lang="en-US" sz="2400" dirty="0">
                <a:cs typeface="ＭＳ Ｐゴシック" charset="0"/>
              </a:rPr>
              <a:t>, </a:t>
            </a:r>
            <a:r>
              <a:rPr lang="en-US" sz="2400" b="1" dirty="0">
                <a:cs typeface="ＭＳ Ｐゴシック" charset="0"/>
              </a:rPr>
              <a:t>Slider</a:t>
            </a:r>
            <a:r>
              <a:rPr lang="en-US" sz="2400" dirty="0">
                <a:cs typeface="ＭＳ Ｐゴシック" charset="0"/>
              </a:rPr>
              <a:t>, and </a:t>
            </a:r>
            <a:r>
              <a:rPr lang="en-US" sz="2400" b="1" dirty="0" err="1">
                <a:cs typeface="ＭＳ Ｐゴシック" charset="0"/>
              </a:rPr>
              <a:t>MediaPlayer</a:t>
            </a:r>
            <a:r>
              <a:rPr lang="en-US" sz="2400" dirty="0">
                <a:cs typeface="ＭＳ Ｐゴシック" charset="0"/>
              </a:rPr>
              <a:t>.</a:t>
            </a:r>
          </a:p>
        </p:txBody>
      </p:sp>
      <p:pic>
        <p:nvPicPr>
          <p:cNvPr id="11469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914400"/>
            <a:ext cx="8928100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/>
            <a:r>
              <a:rPr lang="en-US" alt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Shape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90600"/>
            <a:ext cx="8610600" cy="685800"/>
          </a:xfrm>
        </p:spPr>
        <p:txBody>
          <a:bodyPr/>
          <a:lstStyle/>
          <a:p>
            <a:pPr marL="0" indent="0">
              <a:buFont typeface="Monotype Sorts"/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example displays a circle in the center of the pane.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2294" name="Object 2"/>
          <p:cNvGraphicFramePr>
            <a:graphicFrameLocks noChangeAspect="1"/>
          </p:cNvGraphicFramePr>
          <p:nvPr/>
        </p:nvGraphicFramePr>
        <p:xfrm>
          <a:off x="231775" y="2133600"/>
          <a:ext cx="8607425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373624" imgH="1828800" progId="Word.Picture.8">
                  <p:embed/>
                </p:oleObj>
              </mc:Choice>
              <mc:Fallback>
                <p:oleObj name="Picture" r:id="rId2" imgW="5373624" imgH="1828800" progId="Word.Picture.8">
                  <p:embed/>
                  <p:pic>
                    <p:nvPicPr>
                      <p:cNvPr id="122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2133600"/>
                        <a:ext cx="8607425" cy="293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9">
            <a:hlinkClick r:id="rId4"/>
          </p:cNvPr>
          <p:cNvSpPr>
            <a:spLocks noChangeArrowheads="1"/>
          </p:cNvSpPr>
          <p:nvPr/>
        </p:nvSpPr>
        <p:spPr bwMode="auto">
          <a:xfrm>
            <a:off x="5259388" y="55626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ShowCircle</a:t>
            </a:r>
          </a:p>
        </p:txBody>
      </p:sp>
      <p:sp>
        <p:nvSpPr>
          <p:cNvPr id="12296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4392002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-76200" y="152400"/>
            <a:ext cx="4572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400"/>
              <a:t>import javafx.application.Application;</a:t>
            </a:r>
          </a:p>
          <a:p>
            <a:r>
              <a:rPr lang="en-US" altLang="en-US" sz="1400"/>
              <a:t>import javafx.scene.Scene;</a:t>
            </a:r>
          </a:p>
          <a:p>
            <a:r>
              <a:rPr lang="en-US" altLang="en-US" sz="1400"/>
              <a:t>import javafx.scene.layout.Pane;</a:t>
            </a:r>
          </a:p>
          <a:p>
            <a:r>
              <a:rPr lang="en-US" altLang="en-US" sz="1400"/>
              <a:t>import javafx.scene.paint.Color;</a:t>
            </a:r>
          </a:p>
          <a:p>
            <a:r>
              <a:rPr lang="en-US" altLang="en-US" sz="1400"/>
              <a:t>import javafx.scene.shape.Circle;</a:t>
            </a:r>
          </a:p>
          <a:p>
            <a:r>
              <a:rPr lang="en-US" altLang="en-US" sz="1400"/>
              <a:t>import javafx.stage.Stage;</a:t>
            </a:r>
          </a:p>
          <a:p>
            <a:endParaRPr lang="en-US" altLang="en-US" sz="1400"/>
          </a:p>
          <a:p>
            <a:r>
              <a:rPr lang="en-US" altLang="en-US" sz="1400"/>
              <a:t>public class ShowCircle extends Application {</a:t>
            </a:r>
          </a:p>
          <a:p>
            <a:r>
              <a:rPr lang="en-US" altLang="en-US" sz="1400"/>
              <a:t>  @Override // Override the start method in the Application class</a:t>
            </a:r>
          </a:p>
          <a:p>
            <a:r>
              <a:rPr lang="en-US" altLang="en-US" sz="1400"/>
              <a:t>  public void start(Stage primaryStage) {</a:t>
            </a:r>
          </a:p>
          <a:p>
            <a:r>
              <a:rPr lang="en-US" altLang="en-US" sz="1400"/>
              <a:t>    // Create a circle and set its properties</a:t>
            </a:r>
          </a:p>
          <a:p>
            <a:r>
              <a:rPr lang="en-US" altLang="en-US" sz="1400"/>
              <a:t>    Circle circle = new Circle();</a:t>
            </a:r>
          </a:p>
          <a:p>
            <a:r>
              <a:rPr lang="en-US" altLang="en-US" sz="1400"/>
              <a:t>    circle.setCenterX(100);</a:t>
            </a:r>
          </a:p>
          <a:p>
            <a:r>
              <a:rPr lang="en-US" altLang="en-US" sz="1400"/>
              <a:t>    circle.setCenterY(100);</a:t>
            </a:r>
          </a:p>
          <a:p>
            <a:r>
              <a:rPr lang="en-US" altLang="en-US" sz="1400"/>
              <a:t>    circle.setRadius(50);</a:t>
            </a:r>
          </a:p>
          <a:p>
            <a:r>
              <a:rPr lang="en-US" altLang="en-US" sz="1400"/>
              <a:t>    circle.setStroke(Color.BLACK);</a:t>
            </a:r>
          </a:p>
          <a:p>
            <a:r>
              <a:rPr lang="en-US" altLang="en-US" sz="1400"/>
              <a:t>    circle.setFill(null);</a:t>
            </a:r>
          </a:p>
          <a:p>
            <a:r>
              <a:rPr lang="en-US" altLang="en-US" sz="1400"/>
              <a:t>    </a:t>
            </a:r>
          </a:p>
          <a:p>
            <a:r>
              <a:rPr lang="en-US" altLang="en-US" sz="1400"/>
              <a:t> </a:t>
            </a: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4191000" y="228600"/>
            <a:ext cx="51054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400"/>
              <a:t> // Create a pane to hold the circle </a:t>
            </a:r>
          </a:p>
          <a:p>
            <a:r>
              <a:rPr lang="en-US" altLang="en-US" sz="1400"/>
              <a:t>    Pane pane = new Pane();</a:t>
            </a:r>
          </a:p>
          <a:p>
            <a:r>
              <a:rPr lang="en-US" altLang="en-US" sz="1400"/>
              <a:t>    pane.getChildren().add(circle);</a:t>
            </a:r>
          </a:p>
          <a:p>
            <a:r>
              <a:rPr lang="en-US" altLang="en-US" sz="1400"/>
              <a:t>    </a:t>
            </a:r>
          </a:p>
          <a:p>
            <a:r>
              <a:rPr lang="en-US" altLang="en-US" sz="1400"/>
              <a:t>    // Create a scene and place it in the stage</a:t>
            </a:r>
          </a:p>
          <a:p>
            <a:r>
              <a:rPr lang="en-US" altLang="en-US" sz="1400"/>
              <a:t>    Scene scene = new Scene(pane, 200, 200);</a:t>
            </a:r>
          </a:p>
          <a:p>
            <a:r>
              <a:rPr lang="en-US" altLang="en-US" sz="1400"/>
              <a:t>    primaryStage.setTitle("ShowCircle"); // Set the stage title</a:t>
            </a:r>
          </a:p>
          <a:p>
            <a:r>
              <a:rPr lang="en-US" altLang="en-US" sz="1400"/>
              <a:t>    primaryStage.setScene(scene); // Place the scene in the stage</a:t>
            </a:r>
          </a:p>
          <a:p>
            <a:r>
              <a:rPr lang="en-US" altLang="en-US" sz="1400"/>
              <a:t>    primaryStage.show(); // Display the stage</a:t>
            </a:r>
          </a:p>
          <a:p>
            <a:r>
              <a:rPr lang="en-US" altLang="en-US" sz="1400"/>
              <a:t>  }</a:t>
            </a:r>
          </a:p>
          <a:p>
            <a:r>
              <a:rPr lang="en-US" altLang="en-US" sz="1400"/>
              <a:t>  </a:t>
            </a:r>
          </a:p>
          <a:p>
            <a:r>
              <a:rPr lang="en-US" altLang="en-US" sz="1400"/>
              <a:t>  /**</a:t>
            </a:r>
          </a:p>
          <a:p>
            <a:r>
              <a:rPr lang="en-US" altLang="en-US" sz="1400"/>
              <a:t>   * The main method is only needed for the IDE with limited</a:t>
            </a:r>
          </a:p>
          <a:p>
            <a:r>
              <a:rPr lang="en-US" altLang="en-US" sz="1400"/>
              <a:t>   * JavaFX support. Not needed for running from the command line.</a:t>
            </a:r>
          </a:p>
          <a:p>
            <a:r>
              <a:rPr lang="en-US" altLang="en-US" sz="1400"/>
              <a:t>   */</a:t>
            </a:r>
          </a:p>
          <a:p>
            <a:r>
              <a:rPr lang="en-US" altLang="en-US" sz="1400"/>
              <a:t>  public static void main(String[] args) {</a:t>
            </a:r>
          </a:p>
          <a:p>
            <a:r>
              <a:rPr lang="en-US" altLang="en-US" sz="1400"/>
              <a:t>    launch(args);</a:t>
            </a:r>
          </a:p>
          <a:p>
            <a:r>
              <a:rPr lang="en-US" altLang="en-US" sz="1400"/>
              <a:t>  }</a:t>
            </a:r>
          </a:p>
          <a:p>
            <a:r>
              <a:rPr lang="en-US" altLang="en-US" sz="1400"/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4191000"/>
            <a:ext cx="1854200" cy="2057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9987206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/>
            <a:r>
              <a:rPr lang="en-US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Properties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10600" cy="2743200"/>
          </a:xfrm>
        </p:spPr>
        <p:txBody>
          <a:bodyPr/>
          <a:lstStyle/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JavaFX introduces a new concept called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property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enables a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object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bound to a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object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value in the source object changes, the target property is also changed automatically. </a:t>
            </a:r>
          </a:p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object is simply called a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object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a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binding property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7" name="Rectangle 7">
            <a:hlinkClick r:id="rId2"/>
          </p:cNvPr>
          <p:cNvSpPr>
            <a:spLocks noChangeArrowheads="1"/>
          </p:cNvSpPr>
          <p:nvPr/>
        </p:nvSpPr>
        <p:spPr bwMode="auto">
          <a:xfrm>
            <a:off x="4876800" y="5562600"/>
            <a:ext cx="2706688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ShowCircleCentered</a:t>
            </a:r>
          </a:p>
        </p:txBody>
      </p:sp>
      <p:sp>
        <p:nvSpPr>
          <p:cNvPr id="13318" name="AutoShape 10">
            <a:hlinkClick r:id="rId3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84325484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ChangeArrowheads="1"/>
          </p:cNvSpPr>
          <p:nvPr/>
        </p:nvSpPr>
        <p:spPr bwMode="auto">
          <a:xfrm>
            <a:off x="304800" y="228600"/>
            <a:ext cx="586740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600"/>
              <a:t>import javafx.application.Application;</a:t>
            </a:r>
          </a:p>
          <a:p>
            <a:r>
              <a:rPr lang="en-US" altLang="en-US" sz="1600"/>
              <a:t>import javafx.scene.Scene;</a:t>
            </a:r>
          </a:p>
          <a:p>
            <a:r>
              <a:rPr lang="en-US" altLang="en-US" sz="1600"/>
              <a:t>import javafx.scene.layout.Pane;</a:t>
            </a:r>
          </a:p>
          <a:p>
            <a:r>
              <a:rPr lang="en-US" altLang="en-US" sz="1600"/>
              <a:t>import javafx.scene.paint.Color;</a:t>
            </a:r>
          </a:p>
          <a:p>
            <a:r>
              <a:rPr lang="en-US" altLang="en-US" sz="1600"/>
              <a:t>import javafx.scene.shape.Circle;</a:t>
            </a:r>
          </a:p>
          <a:p>
            <a:r>
              <a:rPr lang="en-US" altLang="en-US" sz="1600"/>
              <a:t>import javafx.stage.Stage;</a:t>
            </a:r>
          </a:p>
          <a:p>
            <a:endParaRPr lang="en-US" altLang="en-US" sz="1600"/>
          </a:p>
          <a:p>
            <a:r>
              <a:rPr lang="en-US" altLang="en-US" sz="1600"/>
              <a:t>public class ShowCircleCentered extends Application {</a:t>
            </a:r>
          </a:p>
          <a:p>
            <a:r>
              <a:rPr lang="en-US" altLang="en-US" sz="1600"/>
              <a:t>  @Override // Override the start method in the Application class</a:t>
            </a:r>
          </a:p>
          <a:p>
            <a:r>
              <a:rPr lang="en-US" altLang="en-US" sz="1600"/>
              <a:t>  public void start(Stage primaryStage) {    </a:t>
            </a:r>
          </a:p>
          <a:p>
            <a:r>
              <a:rPr lang="en-US" altLang="en-US" sz="1600"/>
              <a:t>    // Create a pane to hold the circle </a:t>
            </a:r>
          </a:p>
          <a:p>
            <a:r>
              <a:rPr lang="en-US" altLang="en-US" sz="1600"/>
              <a:t>    Pane pane = new Pane();</a:t>
            </a:r>
          </a:p>
          <a:p>
            <a:r>
              <a:rPr lang="en-US" altLang="en-US" sz="1600"/>
              <a:t>    </a:t>
            </a:r>
          </a:p>
          <a:p>
            <a:r>
              <a:rPr lang="en-US" altLang="en-US" sz="1600"/>
              <a:t>    // Create a circle and set its properties</a:t>
            </a:r>
          </a:p>
          <a:p>
            <a:r>
              <a:rPr lang="en-US" altLang="en-US" sz="1600"/>
              <a:t>    Circle circle = new Circle();</a:t>
            </a:r>
          </a:p>
          <a:p>
            <a:r>
              <a:rPr lang="en-US" altLang="en-US" sz="1600"/>
              <a:t>    circle.centerXProperty().bind(pane.widthProperty().divide(2));</a:t>
            </a:r>
          </a:p>
          <a:p>
            <a:r>
              <a:rPr lang="en-US" altLang="en-US" sz="1600"/>
              <a:t>    circle.centerYProperty().bind(pane.heightProperty().divide(2));</a:t>
            </a:r>
          </a:p>
          <a:p>
            <a:r>
              <a:rPr lang="en-US" altLang="en-US" sz="1600"/>
              <a:t>    circle.setRadius(50);</a:t>
            </a:r>
          </a:p>
          <a:p>
            <a:r>
              <a:rPr lang="en-US" altLang="en-US" sz="1600"/>
              <a:t>    circle.setStroke(Color.BLACK); </a:t>
            </a:r>
          </a:p>
          <a:p>
            <a:r>
              <a:rPr lang="en-US" altLang="en-US" sz="1600"/>
              <a:t>    circle.setFill(Color.WHITE);</a:t>
            </a:r>
          </a:p>
          <a:p>
            <a:r>
              <a:rPr lang="en-US" altLang="en-US" sz="1600"/>
              <a:t>    pane.getChildren().add(circle); // Add circle to the pane</a:t>
            </a:r>
          </a:p>
          <a:p>
            <a:endParaRPr lang="en-US" altLang="en-US" sz="1600"/>
          </a:p>
          <a:p>
            <a:r>
              <a:rPr lang="en-US" altLang="en-US" sz="160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55566054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304800" y="228600"/>
            <a:ext cx="5943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600"/>
              <a:t> // Create a scene and place it in the stage</a:t>
            </a:r>
          </a:p>
          <a:p>
            <a:r>
              <a:rPr lang="en-US" altLang="en-US" sz="1600"/>
              <a:t>    Scene scene = new Scene(pane, 200, 200);</a:t>
            </a:r>
          </a:p>
          <a:p>
            <a:r>
              <a:rPr lang="en-US" altLang="en-US" sz="1600"/>
              <a:t>    primaryStage.setTitle("ShowCircleCentered"); // Set the stage title</a:t>
            </a:r>
          </a:p>
          <a:p>
            <a:r>
              <a:rPr lang="en-US" altLang="en-US" sz="1600"/>
              <a:t>    primaryStage.setScene(scene); // Place the scene in the stage</a:t>
            </a:r>
          </a:p>
          <a:p>
            <a:r>
              <a:rPr lang="en-US" altLang="en-US" sz="1600"/>
              <a:t>    primaryStage.show(); // Display the stage</a:t>
            </a:r>
          </a:p>
          <a:p>
            <a:r>
              <a:rPr lang="en-US" altLang="en-US" sz="1600"/>
              <a:t>  }</a:t>
            </a:r>
          </a:p>
          <a:p>
            <a:r>
              <a:rPr lang="en-US" altLang="en-US" sz="1600"/>
              <a:t>  </a:t>
            </a:r>
          </a:p>
          <a:p>
            <a:r>
              <a:rPr lang="en-US" altLang="en-US" sz="1600"/>
              <a:t>  /**</a:t>
            </a:r>
          </a:p>
          <a:p>
            <a:r>
              <a:rPr lang="en-US" altLang="en-US" sz="1600"/>
              <a:t>   * The main method is only needed for the IDE with limited</a:t>
            </a:r>
          </a:p>
          <a:p>
            <a:r>
              <a:rPr lang="en-US" altLang="en-US" sz="1600"/>
              <a:t>   * JavaFX support. Not needed for running from the command line.</a:t>
            </a:r>
          </a:p>
          <a:p>
            <a:r>
              <a:rPr lang="en-US" altLang="en-US" sz="1600"/>
              <a:t>   */</a:t>
            </a:r>
          </a:p>
          <a:p>
            <a:r>
              <a:rPr lang="en-US" altLang="en-US" sz="1600"/>
              <a:t>  public static void main(String[] args) {</a:t>
            </a:r>
          </a:p>
          <a:p>
            <a:r>
              <a:rPr lang="en-US" altLang="en-US" sz="1600"/>
              <a:t>    launch(args);</a:t>
            </a:r>
          </a:p>
          <a:p>
            <a:r>
              <a:rPr lang="en-US" altLang="en-US" sz="1600"/>
              <a:t>  }</a:t>
            </a:r>
          </a:p>
          <a:p>
            <a:r>
              <a:rPr lang="en-US" altLang="en-US" sz="1600"/>
              <a:t>}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7" t="23064" r="9808" b="38469"/>
          <a:stretch>
            <a:fillRect/>
          </a:stretch>
        </p:blipFill>
        <p:spPr bwMode="auto">
          <a:xfrm>
            <a:off x="6705600" y="533400"/>
            <a:ext cx="1984375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962942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60020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Binding Property:</a:t>
            </a:r>
            <a:b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getter, setter, and property getter</a:t>
            </a:r>
            <a:b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84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843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843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756428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4800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Uni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/Bidirectional Binding</a:t>
            </a:r>
            <a:endParaRPr lang="en-US" sz="4800" b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9463" name="Rectangle 1"/>
          <p:cNvSpPr>
            <a:spLocks noChangeArrowheads="1"/>
          </p:cNvSpPr>
          <p:nvPr/>
        </p:nvSpPr>
        <p:spPr bwMode="auto">
          <a:xfrm>
            <a:off x="400050" y="1409820"/>
            <a:ext cx="54102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600" dirty="0"/>
              <a:t>import </a:t>
            </a:r>
            <a:r>
              <a:rPr lang="en-US" altLang="en-US" sz="1600" dirty="0" err="1"/>
              <a:t>javafx.beans.property.DoubleProperty</a:t>
            </a:r>
            <a:r>
              <a:rPr lang="en-US" altLang="en-US" sz="1600" dirty="0"/>
              <a:t>;</a:t>
            </a:r>
          </a:p>
          <a:p>
            <a:r>
              <a:rPr lang="en-US" altLang="en-US" sz="1600" dirty="0"/>
              <a:t>import </a:t>
            </a:r>
            <a:r>
              <a:rPr lang="en-US" altLang="en-US" sz="1600" dirty="0" err="1"/>
              <a:t>javafx.beans.property.SimpleDoubleProperty</a:t>
            </a:r>
            <a:r>
              <a:rPr lang="en-US" altLang="en-US" sz="1600" dirty="0"/>
              <a:t>;</a:t>
            </a:r>
          </a:p>
          <a:p>
            <a:endParaRPr lang="en-US" altLang="en-US" sz="1600" dirty="0"/>
          </a:p>
          <a:p>
            <a:r>
              <a:rPr lang="en-US" altLang="en-US" sz="1600" dirty="0"/>
              <a:t>public class </a:t>
            </a:r>
            <a:r>
              <a:rPr lang="en-US" altLang="en-US" sz="1600" dirty="0" err="1"/>
              <a:t>BidirectionalBindingDemo</a:t>
            </a:r>
            <a:r>
              <a:rPr lang="en-US" altLang="en-US" sz="1600" dirty="0"/>
              <a:t> {</a:t>
            </a:r>
          </a:p>
          <a:p>
            <a:r>
              <a:rPr lang="en-US" altLang="en-US" sz="1600" dirty="0"/>
              <a:t>  public static void main(String[] </a:t>
            </a:r>
            <a:r>
              <a:rPr lang="en-US" altLang="en-US" sz="1600" dirty="0" err="1"/>
              <a:t>args</a:t>
            </a:r>
            <a:r>
              <a:rPr lang="en-US" altLang="en-US" sz="1600" dirty="0"/>
              <a:t>) {       </a:t>
            </a:r>
          </a:p>
          <a:p>
            <a:r>
              <a:rPr lang="en-US" altLang="en-US" sz="1600" dirty="0"/>
              <a:t>    </a:t>
            </a:r>
            <a:r>
              <a:rPr lang="en-US" altLang="en-US" sz="1600" dirty="0" err="1"/>
              <a:t>DoubleProperty</a:t>
            </a:r>
            <a:r>
              <a:rPr lang="en-US" altLang="en-US" sz="1600" dirty="0"/>
              <a:t> d1 = new </a:t>
            </a:r>
            <a:r>
              <a:rPr lang="en-US" altLang="en-US" sz="1600" dirty="0" err="1"/>
              <a:t>SimpleDoubleProperty</a:t>
            </a:r>
            <a:r>
              <a:rPr lang="en-US" altLang="en-US" sz="1600" dirty="0"/>
              <a:t>(1);</a:t>
            </a:r>
          </a:p>
          <a:p>
            <a:r>
              <a:rPr lang="en-US" altLang="en-US" sz="1600" dirty="0"/>
              <a:t>    </a:t>
            </a:r>
            <a:r>
              <a:rPr lang="en-US" altLang="en-US" sz="1600" dirty="0" err="1"/>
              <a:t>DoubleProperty</a:t>
            </a:r>
            <a:r>
              <a:rPr lang="en-US" altLang="en-US" sz="1600" dirty="0"/>
              <a:t> d2 = new </a:t>
            </a:r>
            <a:r>
              <a:rPr lang="en-US" altLang="en-US" sz="1600" dirty="0" err="1"/>
              <a:t>SimpleDoubleProperty</a:t>
            </a:r>
            <a:r>
              <a:rPr lang="en-US" altLang="en-US" sz="1600" dirty="0"/>
              <a:t>(2);</a:t>
            </a:r>
          </a:p>
          <a:p>
            <a:r>
              <a:rPr lang="en-US" altLang="en-US" sz="1600" dirty="0"/>
              <a:t>    d1.bindBidirectional(d2);</a:t>
            </a:r>
          </a:p>
          <a:p>
            <a:r>
              <a:rPr lang="en-US" altLang="en-US" sz="1600" dirty="0"/>
              <a:t>    </a:t>
            </a:r>
            <a:r>
              <a:rPr lang="en-US" altLang="en-US" sz="1600" dirty="0" err="1"/>
              <a:t>System.out.println</a:t>
            </a:r>
            <a:r>
              <a:rPr lang="en-US" altLang="en-US" sz="1600" dirty="0"/>
              <a:t>("d1 is " + d1.getValue() </a:t>
            </a:r>
          </a:p>
          <a:p>
            <a:r>
              <a:rPr lang="en-US" altLang="en-US" sz="1600" dirty="0"/>
              <a:t>      + " and d2 is " + d2.getValue());</a:t>
            </a:r>
          </a:p>
          <a:p>
            <a:r>
              <a:rPr lang="en-US" altLang="en-US" sz="1600" dirty="0"/>
              <a:t>    d1.setValue(50.1);</a:t>
            </a:r>
          </a:p>
          <a:p>
            <a:r>
              <a:rPr lang="en-US" altLang="en-US" sz="1600" dirty="0"/>
              <a:t>    </a:t>
            </a:r>
            <a:r>
              <a:rPr lang="en-US" altLang="en-US" sz="1600" dirty="0" err="1"/>
              <a:t>System.out.println</a:t>
            </a:r>
            <a:r>
              <a:rPr lang="en-US" altLang="en-US" sz="1600" dirty="0"/>
              <a:t>("d1 is " + d1.getValue() </a:t>
            </a:r>
          </a:p>
          <a:p>
            <a:r>
              <a:rPr lang="en-US" altLang="en-US" sz="1600" dirty="0"/>
              <a:t>      + " and d2 is " + d2.getValue());</a:t>
            </a:r>
          </a:p>
          <a:p>
            <a:r>
              <a:rPr lang="en-US" altLang="en-US" sz="1600" dirty="0"/>
              <a:t>    d2.setValue(70.2);</a:t>
            </a:r>
          </a:p>
          <a:p>
            <a:r>
              <a:rPr lang="en-US" altLang="en-US" sz="1600" dirty="0"/>
              <a:t>    </a:t>
            </a:r>
            <a:r>
              <a:rPr lang="en-US" altLang="en-US" sz="1600" dirty="0" err="1"/>
              <a:t>System.out.println</a:t>
            </a:r>
            <a:r>
              <a:rPr lang="en-US" altLang="en-US" sz="1600" dirty="0"/>
              <a:t>("d1 is " + d1.getValue() </a:t>
            </a:r>
          </a:p>
          <a:p>
            <a:r>
              <a:rPr lang="en-US" altLang="en-US" sz="1600" dirty="0"/>
              <a:t>      + " and d2 is " + d2.getValue());</a:t>
            </a:r>
          </a:p>
          <a:p>
            <a:r>
              <a:rPr lang="en-US" altLang="en-US" sz="1600" dirty="0"/>
              <a:t>  }</a:t>
            </a:r>
          </a:p>
          <a:p>
            <a:r>
              <a:rPr lang="en-US" altLang="en-US" sz="16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791200" y="2209800"/>
            <a:ext cx="2441694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MY" sz="1800" dirty="0"/>
              <a:t>d1 is 2.0 and d2 is 2.0</a:t>
            </a:r>
          </a:p>
          <a:p>
            <a:r>
              <a:rPr lang="en-MY" sz="1800" dirty="0"/>
              <a:t>d1 is 50.1 and d2 is 50.1</a:t>
            </a:r>
          </a:p>
          <a:p>
            <a:r>
              <a:rPr lang="en-MY" sz="1800" dirty="0"/>
              <a:t>d1 is 70.2 and d2 is 70.2</a:t>
            </a:r>
          </a:p>
        </p:txBody>
      </p:sp>
      <p:sp>
        <p:nvSpPr>
          <p:cNvPr id="9" name="Rectangle 10">
            <a:hlinkClick r:id="rId2"/>
          </p:cNvPr>
          <p:cNvSpPr>
            <a:spLocks noChangeArrowheads="1"/>
          </p:cNvSpPr>
          <p:nvPr/>
        </p:nvSpPr>
        <p:spPr bwMode="auto">
          <a:xfrm>
            <a:off x="4419600" y="5562600"/>
            <a:ext cx="3163888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BidirectionalBindingDemo</a:t>
            </a:r>
            <a:endParaRPr lang="en-US" altLang="en-US" sz="2000" dirty="0"/>
          </a:p>
        </p:txBody>
      </p:sp>
      <p:sp>
        <p:nvSpPr>
          <p:cNvPr id="10" name="AutoShape 10">
            <a:hlinkClick r:id="rId3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49901464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234619"/>
            <a:ext cx="7086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/>
              <a:t>import </a:t>
            </a:r>
            <a:r>
              <a:rPr lang="en-MY" sz="2000" dirty="0" err="1"/>
              <a:t>javafx.beans.property.DoubleProperty</a:t>
            </a:r>
            <a:r>
              <a:rPr lang="en-MY" sz="2000" dirty="0"/>
              <a:t>;</a:t>
            </a:r>
          </a:p>
          <a:p>
            <a:r>
              <a:rPr lang="en-MY" sz="2000" dirty="0"/>
              <a:t>import </a:t>
            </a:r>
            <a:r>
              <a:rPr lang="en-MY" sz="2000" dirty="0" err="1"/>
              <a:t>javafx.beans.property.SimpleDoubleProperty</a:t>
            </a:r>
            <a:r>
              <a:rPr lang="en-MY" sz="2000" dirty="0"/>
              <a:t>;</a:t>
            </a:r>
          </a:p>
          <a:p>
            <a:endParaRPr lang="en-MY" sz="2000" dirty="0"/>
          </a:p>
          <a:p>
            <a:r>
              <a:rPr lang="en-MY" sz="2000" dirty="0"/>
              <a:t>public class </a:t>
            </a:r>
            <a:r>
              <a:rPr lang="en-MY" sz="2000" dirty="0" err="1"/>
              <a:t>BindingDemo</a:t>
            </a:r>
            <a:r>
              <a:rPr lang="en-MY" sz="2000" dirty="0"/>
              <a:t> {</a:t>
            </a:r>
          </a:p>
          <a:p>
            <a:r>
              <a:rPr lang="en-MY" sz="2000" dirty="0"/>
              <a:t>  public static void main(String[] </a:t>
            </a:r>
            <a:r>
              <a:rPr lang="en-MY" sz="2000" dirty="0" err="1"/>
              <a:t>args</a:t>
            </a:r>
            <a:r>
              <a:rPr lang="en-MY" sz="2000" dirty="0"/>
              <a:t>) {       </a:t>
            </a:r>
          </a:p>
          <a:p>
            <a:r>
              <a:rPr lang="en-MY" sz="2000" dirty="0"/>
              <a:t>    </a:t>
            </a:r>
            <a:r>
              <a:rPr lang="en-MY" sz="2000" dirty="0" err="1"/>
              <a:t>DoubleProperty</a:t>
            </a:r>
            <a:r>
              <a:rPr lang="en-MY" sz="2000" dirty="0"/>
              <a:t> d1 = new </a:t>
            </a:r>
            <a:r>
              <a:rPr lang="en-MY" sz="2000" dirty="0" err="1"/>
              <a:t>SimpleDoubleProperty</a:t>
            </a:r>
            <a:r>
              <a:rPr lang="en-MY" sz="2000" dirty="0"/>
              <a:t>(1);</a:t>
            </a:r>
          </a:p>
          <a:p>
            <a:r>
              <a:rPr lang="en-MY" sz="2000" dirty="0"/>
              <a:t>    </a:t>
            </a:r>
            <a:r>
              <a:rPr lang="en-MY" sz="2000" dirty="0" err="1"/>
              <a:t>DoubleProperty</a:t>
            </a:r>
            <a:r>
              <a:rPr lang="en-MY" sz="2000" dirty="0"/>
              <a:t> d2 = new </a:t>
            </a:r>
            <a:r>
              <a:rPr lang="en-MY" sz="2000" dirty="0" err="1"/>
              <a:t>SimpleDoubleProperty</a:t>
            </a:r>
            <a:r>
              <a:rPr lang="en-MY" sz="2000" dirty="0"/>
              <a:t>(2);</a:t>
            </a:r>
          </a:p>
          <a:p>
            <a:r>
              <a:rPr lang="en-MY" sz="2000" dirty="0"/>
              <a:t>    d1.bind(d2); // Bind d1 with d2</a:t>
            </a:r>
          </a:p>
          <a:p>
            <a:r>
              <a:rPr lang="en-MY" sz="2000" dirty="0"/>
              <a:t>    </a:t>
            </a:r>
            <a:r>
              <a:rPr lang="en-MY" sz="2000" dirty="0" err="1"/>
              <a:t>System.out.println</a:t>
            </a:r>
            <a:r>
              <a:rPr lang="en-MY" sz="2000" dirty="0"/>
              <a:t>("d1 is " + d1.getValue() </a:t>
            </a:r>
          </a:p>
          <a:p>
            <a:r>
              <a:rPr lang="en-MY" sz="2000" dirty="0"/>
              <a:t>      + " and d2 is " + d2.getValue());</a:t>
            </a:r>
          </a:p>
          <a:p>
            <a:r>
              <a:rPr lang="en-MY" sz="2000" dirty="0"/>
              <a:t>    d2.setValue(70.2);</a:t>
            </a:r>
          </a:p>
          <a:p>
            <a:r>
              <a:rPr lang="en-MY" sz="2000" dirty="0"/>
              <a:t>    </a:t>
            </a:r>
            <a:r>
              <a:rPr lang="en-MY" sz="2000" dirty="0" err="1"/>
              <a:t>System.out.println</a:t>
            </a:r>
            <a:r>
              <a:rPr lang="en-MY" sz="2000" dirty="0"/>
              <a:t>("d1 is " + d1.getValue() </a:t>
            </a:r>
          </a:p>
          <a:p>
            <a:r>
              <a:rPr lang="en-MY" sz="2000" dirty="0"/>
              <a:t>      + " and d2 is " + d2.getValue());</a:t>
            </a:r>
          </a:p>
          <a:p>
            <a:r>
              <a:rPr lang="en-MY" sz="2000" dirty="0"/>
              <a:t>  }</a:t>
            </a:r>
          </a:p>
          <a:p>
            <a:r>
              <a:rPr lang="en-MY" sz="2000" dirty="0"/>
              <a:t>}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974850"/>
            <a:ext cx="2997200" cy="482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hlinkClick r:id="rId3"/>
          </p:cNvPr>
          <p:cNvSpPr>
            <a:spLocks noChangeArrowheads="1"/>
          </p:cNvSpPr>
          <p:nvPr/>
        </p:nvSpPr>
        <p:spPr bwMode="auto">
          <a:xfrm>
            <a:off x="4419600" y="5029200"/>
            <a:ext cx="3151188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BindingDemo</a:t>
            </a:r>
            <a:endParaRPr lang="en-US" altLang="en-US" sz="2000" dirty="0"/>
          </a:p>
        </p:txBody>
      </p:sp>
      <p:sp>
        <p:nvSpPr>
          <p:cNvPr id="9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672388" y="50292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2" y="274638"/>
            <a:ext cx="8229600" cy="1143000"/>
          </a:xfrm>
        </p:spPr>
        <p:txBody>
          <a:bodyPr/>
          <a:lstStyle/>
          <a:p>
            <a:pPr algn="ctr">
              <a:defRPr/>
            </a:pPr>
            <a:r>
              <a:rPr lang="en-US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Uni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/Bidirectional Binding, </a:t>
            </a:r>
            <a:r>
              <a:rPr lang="en-US" sz="4400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cont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’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4472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6858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Listeners for Observable Objects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915400" cy="4572000"/>
          </a:xfrm>
        </p:spPr>
        <p:txBody>
          <a:bodyPr/>
          <a:lstStyle/>
          <a:p>
            <a:pPr marL="0" indent="0" algn="just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You can add a listener to process a value change in an observable object.</a:t>
            </a:r>
          </a:p>
          <a:p>
            <a:pPr marL="0" indent="0" algn="just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 instance of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Observable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known as an 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observable object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which contains the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addListener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InvalidationListener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listener)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method for adding a listener. Once the value is changed in the property, a listener is notified. The listener class should implement the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InvalidationListener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interface, which uses 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invalidated(Observable o)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method to handle the property value change. Every binding property is an instance of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Observable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2490788" y="2733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11">
            <a:hlinkClick r:id="rId3"/>
          </p:cNvPr>
          <p:cNvSpPr>
            <a:spLocks noChangeArrowheads="1"/>
          </p:cNvSpPr>
          <p:nvPr/>
        </p:nvSpPr>
        <p:spPr bwMode="auto">
          <a:xfrm>
            <a:off x="5041900" y="5334000"/>
            <a:ext cx="2843213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ObservablePropertyDemo</a:t>
            </a:r>
            <a:endParaRPr lang="en-US" altLang="en-US" sz="2000" dirty="0"/>
          </a:p>
        </p:txBody>
      </p:sp>
      <p:sp>
        <p:nvSpPr>
          <p:cNvPr id="10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986713" y="53340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85991883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0" y="28575"/>
            <a:ext cx="4572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javafx.beans.InvalidationListener;</a:t>
            </a:r>
          </a:p>
          <a:p>
            <a:r>
              <a:rPr lang="en-US" altLang="en-US" sz="1200"/>
              <a:t>import javafx.beans.Observable;</a:t>
            </a:r>
          </a:p>
          <a:p>
            <a:r>
              <a:rPr lang="en-US" altLang="en-US" sz="1200"/>
              <a:t>import javafx.beans.property.DoubleProperty;</a:t>
            </a:r>
          </a:p>
          <a:p>
            <a:r>
              <a:rPr lang="en-US" altLang="en-US" sz="1200"/>
              <a:t>import javafx.beans.property.SimpleDoubleProperty;</a:t>
            </a:r>
          </a:p>
          <a:p>
            <a:endParaRPr lang="en-US" altLang="en-US" sz="1200"/>
          </a:p>
          <a:p>
            <a:r>
              <a:rPr lang="en-US" altLang="en-US" sz="1200"/>
              <a:t>public class ObservablePropertyDemo {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DoubleProperty balance = new SimpleDoubleProperty();</a:t>
            </a:r>
          </a:p>
          <a:p>
            <a:r>
              <a:rPr lang="en-US" altLang="en-US" sz="1200"/>
              <a:t>    balance.addListener(new InvalidationListener() {</a:t>
            </a:r>
          </a:p>
          <a:p>
            <a:r>
              <a:rPr lang="en-US" altLang="en-US" sz="1200"/>
              <a:t>      public void invalidated(Observable ov) {</a:t>
            </a:r>
          </a:p>
          <a:p>
            <a:r>
              <a:rPr lang="en-US" altLang="en-US" sz="1200"/>
              <a:t>        System.out.println("The new value is " + </a:t>
            </a:r>
          </a:p>
          <a:p>
            <a:r>
              <a:rPr lang="en-US" altLang="en-US" sz="1200"/>
              <a:t>          balance.doubleValue());</a:t>
            </a:r>
          </a:p>
          <a:p>
            <a:r>
              <a:rPr lang="en-US" altLang="en-US" sz="1200"/>
              <a:t>      }</a:t>
            </a:r>
          </a:p>
          <a:p>
            <a:r>
              <a:rPr lang="en-US" altLang="en-US" sz="1200"/>
              <a:t>    });</a:t>
            </a:r>
          </a:p>
          <a:p>
            <a:endParaRPr lang="en-US" altLang="en-US" sz="1200"/>
          </a:p>
          <a:p>
            <a:r>
              <a:rPr lang="en-US" altLang="en-US" sz="1200"/>
              <a:t>    balance.set(4.5);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  <p:pic>
        <p:nvPicPr>
          <p:cNvPr id="10035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2425700" cy="304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80656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Labeled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90613"/>
            <a:ext cx="8458200" cy="11430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label 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is a display area for a short text, a node, or both. It is often used to label other controls (usually text fields). Labels and buttons share many common properties. These common properties are defined in the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Labeled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class.</a:t>
            </a:r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4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1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15720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2743200"/>
            <a:ext cx="8997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4198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1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3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6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8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19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0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3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200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2006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82688"/>
            <a:ext cx="8953500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75643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Text Example</a:t>
            </a:r>
          </a:p>
        </p:txBody>
      </p:sp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5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7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0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2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7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30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30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3032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879600"/>
            <a:ext cx="8729662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5" name="Rectangle 24">
            <a:hlinkClick r:id="rId3"/>
          </p:cNvPr>
          <p:cNvSpPr>
            <a:spLocks noChangeArrowheads="1"/>
          </p:cNvSpPr>
          <p:nvPr/>
        </p:nvSpPr>
        <p:spPr bwMode="auto">
          <a:xfrm>
            <a:off x="6248400" y="5562600"/>
            <a:ext cx="1335088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ShowText</a:t>
            </a:r>
            <a:endParaRPr lang="en-US" altLang="en-US" sz="2000" dirty="0"/>
          </a:p>
        </p:txBody>
      </p:sp>
      <p:sp>
        <p:nvSpPr>
          <p:cNvPr id="26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329409699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"/>
          <p:cNvSpPr>
            <a:spLocks noChangeArrowheads="1"/>
          </p:cNvSpPr>
          <p:nvPr/>
        </p:nvSpPr>
        <p:spPr bwMode="auto">
          <a:xfrm>
            <a:off x="0" y="0"/>
            <a:ext cx="4572000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javafx.geometry.Insets;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javafx.scene.text.Text;</a:t>
            </a:r>
          </a:p>
          <a:p>
            <a:r>
              <a:rPr lang="en-US" altLang="en-US" sz="1200"/>
              <a:t>import javafx.scene.text.Font;</a:t>
            </a:r>
          </a:p>
          <a:p>
            <a:r>
              <a:rPr lang="en-US" altLang="en-US" sz="1200"/>
              <a:t>import javafx.scene.text.FontWeight;</a:t>
            </a:r>
          </a:p>
          <a:p>
            <a:r>
              <a:rPr lang="en-US" altLang="en-US" sz="1200"/>
              <a:t>import javafx.scene.text.FontPosture;</a:t>
            </a:r>
          </a:p>
          <a:p>
            <a:endParaRPr lang="en-US" altLang="en-US" sz="1200"/>
          </a:p>
          <a:p>
            <a:r>
              <a:rPr lang="en-US" altLang="en-US" sz="1200"/>
              <a:t>public class ShowText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// Create a pane to hold the texts</a:t>
            </a:r>
          </a:p>
          <a:p>
            <a:r>
              <a:rPr lang="en-US" altLang="en-US" sz="1200"/>
              <a:t>    Pane pane = new Pane();</a:t>
            </a:r>
          </a:p>
          <a:p>
            <a:r>
              <a:rPr lang="en-US" altLang="en-US" sz="1200"/>
              <a:t>    pane.setPadding(new Insets(5, 5, 5, 5));</a:t>
            </a:r>
          </a:p>
          <a:p>
            <a:r>
              <a:rPr lang="en-US" altLang="en-US" sz="1200"/>
              <a:t>    Text text1 = new Text(20, 20, "Programming is fun");</a:t>
            </a:r>
          </a:p>
          <a:p>
            <a:r>
              <a:rPr lang="en-US" altLang="en-US" sz="1200"/>
              <a:t>    text1.setFont(Font.font("Courier", FontWeight.BOLD, </a:t>
            </a:r>
          </a:p>
          <a:p>
            <a:r>
              <a:rPr lang="en-US" altLang="en-US" sz="1200"/>
              <a:t>      FontPosture.ITALIC, 15));</a:t>
            </a:r>
          </a:p>
          <a:p>
            <a:r>
              <a:rPr lang="en-US" altLang="en-US" sz="1200"/>
              <a:t>    pane.getChildren().add(text1);     </a:t>
            </a:r>
          </a:p>
          <a:p>
            <a:endParaRPr lang="en-US" altLang="en-US" sz="1200"/>
          </a:p>
          <a:p>
            <a:r>
              <a:rPr lang="en-US" altLang="en-US" sz="1200"/>
              <a:t>    Text text2 = new Text(60, 60, "Programming is fun\nDisplay text");</a:t>
            </a:r>
          </a:p>
          <a:p>
            <a:r>
              <a:rPr lang="en-US" altLang="en-US" sz="1200"/>
              <a:t>    pane.getChildren().add(text2);     </a:t>
            </a:r>
          </a:p>
          <a:p>
            <a:endParaRPr lang="en-US" altLang="en-US" sz="1200"/>
          </a:p>
          <a:p>
            <a:r>
              <a:rPr lang="en-US" altLang="en-US" sz="1200"/>
              <a:t>    Text text3 = new Text(10, 100, "Programming is fun\nDisplay text");</a:t>
            </a:r>
          </a:p>
          <a:p>
            <a:r>
              <a:rPr lang="en-US" altLang="en-US" sz="1200"/>
              <a:t>    text3.setFill(Color.RED);</a:t>
            </a:r>
          </a:p>
          <a:p>
            <a:r>
              <a:rPr lang="en-US" altLang="en-US" sz="1200"/>
              <a:t>    text3.setUnderline(true);</a:t>
            </a:r>
          </a:p>
          <a:p>
            <a:r>
              <a:rPr lang="en-US" altLang="en-US" sz="1200"/>
              <a:t>    text3.setStrikethrough(true);    </a:t>
            </a:r>
          </a:p>
          <a:p>
            <a:r>
              <a:rPr lang="en-US" altLang="en-US" sz="1200"/>
              <a:t>    pane.getChildren().add(text3); </a:t>
            </a:r>
          </a:p>
          <a:p>
            <a:r>
              <a:rPr lang="en-US" altLang="en-US" sz="1200"/>
              <a:t>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20638"/>
            <a:ext cx="4572000" cy="28622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ShowText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3276600"/>
            <a:ext cx="2476500" cy="191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1332811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Line</a:t>
            </a:r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3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5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8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0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2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5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507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5083" name="Picture 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965200"/>
            <a:ext cx="77660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5084" name="Picture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73525"/>
            <a:ext cx="57118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9" name="Rectangle 28">
            <a:hlinkClick r:id="rId4"/>
          </p:cNvPr>
          <p:cNvSpPr>
            <a:spLocks noChangeArrowheads="1"/>
          </p:cNvSpPr>
          <p:nvPr/>
        </p:nvSpPr>
        <p:spPr bwMode="auto">
          <a:xfrm>
            <a:off x="6029325" y="5203825"/>
            <a:ext cx="1717675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ShowLine</a:t>
            </a:r>
            <a:endParaRPr lang="en-US" altLang="en-US" sz="2000" dirty="0"/>
          </a:p>
        </p:txBody>
      </p:sp>
      <p:sp>
        <p:nvSpPr>
          <p:cNvPr id="30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7848600" y="5203825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720069156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26988" y="0"/>
            <a:ext cx="45720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javafx.scene.shape.Line;</a:t>
            </a:r>
          </a:p>
          <a:p>
            <a:endParaRPr lang="en-US" altLang="en-US" sz="1200"/>
          </a:p>
          <a:p>
            <a:r>
              <a:rPr lang="en-US" altLang="en-US" sz="1200"/>
              <a:t>public class ShowLine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   </a:t>
            </a:r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Scene(new LinePane(), 200, 200);</a:t>
            </a:r>
          </a:p>
          <a:p>
            <a:r>
              <a:rPr lang="en-US" altLang="en-US" sz="1200"/>
              <a:t>    primaryStage.setTitle("ShowLine");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  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83113" y="33338"/>
            <a:ext cx="4572000" cy="3230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class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LinePane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extends Pane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LinePane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 line1 = new Line(10, 10, 10, 10);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line1.endXProperty().bind(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widthProperty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().subtract(10));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line1.endYProperty().bind(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heightProperty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().subtract(10));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line1.setStrokeWidth(5);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line1.setStroke(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Color.GREEN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().add(line1);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 line2 = new Line(10, 10, 10, 10);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line2.startXProperty().bind(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widthProperty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().subtract(10));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line2.endYProperty().bind(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heightProperty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().subtract(10));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line2.setStrokeWidth(5);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line2.setStroke(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Color.GREEN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().add(line2);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3505200"/>
            <a:ext cx="2540000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0941584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Rectangle</a:t>
            </a:r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1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3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6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8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0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3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71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7129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300"/>
            <a:ext cx="9151938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276803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Rectangle Example</a:t>
            </a:r>
          </a:p>
        </p:txBody>
      </p:sp>
      <p:sp>
        <p:nvSpPr>
          <p:cNvPr id="4813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3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5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7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3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0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2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7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4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50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815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48152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43000"/>
            <a:ext cx="508793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5" name="Rectangle 24">
            <a:hlinkClick r:id="rId3"/>
          </p:cNvPr>
          <p:cNvSpPr>
            <a:spLocks noChangeArrowheads="1"/>
          </p:cNvSpPr>
          <p:nvPr/>
        </p:nvSpPr>
        <p:spPr bwMode="auto">
          <a:xfrm>
            <a:off x="5259388" y="55626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ShowRectangle</a:t>
            </a:r>
            <a:endParaRPr lang="en-US" altLang="en-US" sz="2000" dirty="0"/>
          </a:p>
        </p:txBody>
      </p:sp>
      <p:sp>
        <p:nvSpPr>
          <p:cNvPr id="26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0356795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33338" y="-7938"/>
            <a:ext cx="45720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java.util.Collections;</a:t>
            </a:r>
          </a:p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javafx.scene.text.Text;</a:t>
            </a:r>
          </a:p>
          <a:p>
            <a:r>
              <a:rPr lang="en-US" altLang="en-US" sz="1200"/>
              <a:t>import javafx.scene.shape.Rectangle;</a:t>
            </a:r>
          </a:p>
          <a:p>
            <a:endParaRPr lang="en-US" altLang="en-US" sz="1200"/>
          </a:p>
          <a:p>
            <a:r>
              <a:rPr lang="en-US" altLang="en-US" sz="1200"/>
              <a:t>public class ShowRectangle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   </a:t>
            </a:r>
          </a:p>
          <a:p>
            <a:r>
              <a:rPr lang="en-US" altLang="en-US" sz="1200"/>
              <a:t>    // Create a pane</a:t>
            </a:r>
          </a:p>
          <a:p>
            <a:r>
              <a:rPr lang="en-US" altLang="en-US" sz="1200"/>
              <a:t>    Pane pane = new Pane();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rectangles and add to pane</a:t>
            </a:r>
          </a:p>
          <a:p>
            <a:r>
              <a:rPr lang="en-US" altLang="en-US" sz="1200"/>
              <a:t>    Rectangle r1 = new Rectangle(25, 10, 60, 30);</a:t>
            </a:r>
          </a:p>
          <a:p>
            <a:r>
              <a:rPr lang="en-US" altLang="en-US" sz="1200"/>
              <a:t>    r1.setStroke(Color.BLACK);</a:t>
            </a:r>
          </a:p>
          <a:p>
            <a:r>
              <a:rPr lang="en-US" altLang="en-US" sz="1200"/>
              <a:t>    r1.setFill(Color.WHITE);</a:t>
            </a:r>
          </a:p>
          <a:p>
            <a:r>
              <a:rPr lang="en-US" altLang="en-US" sz="1200"/>
              <a:t>    pane.getChildren().add(new Text(10, 27, "r1"));</a:t>
            </a:r>
          </a:p>
          <a:p>
            <a:r>
              <a:rPr lang="en-US" altLang="en-US" sz="1200"/>
              <a:t>    pane.getChildren().add(r1);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Rectangle r2 = new Rectangle(25, 50, 60, 30);</a:t>
            </a:r>
          </a:p>
          <a:p>
            <a:r>
              <a:rPr lang="en-US" altLang="en-US" sz="1200"/>
              <a:t>    pane.getChildren().add(new Text(10, 67, "r2"));</a:t>
            </a:r>
          </a:p>
          <a:p>
            <a:r>
              <a:rPr lang="en-US" altLang="en-US" sz="1200"/>
              <a:t>    pane.getChildren().add(r2);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Rectangle r3 = new Rectangle(25, 90, 60, 30);</a:t>
            </a:r>
          </a:p>
          <a:p>
            <a:r>
              <a:rPr lang="en-US" altLang="en-US" sz="1200"/>
              <a:t>    r3.setArcWidth(15);</a:t>
            </a:r>
          </a:p>
          <a:p>
            <a:r>
              <a:rPr lang="en-US" altLang="en-US" sz="1200"/>
              <a:t>    r3.setArcHeight(25);    </a:t>
            </a:r>
          </a:p>
          <a:p>
            <a:r>
              <a:rPr lang="en-US" altLang="en-US" sz="1200"/>
              <a:t>    pane.getChildren().add(new Text(10, 107, "r3"));</a:t>
            </a:r>
          </a:p>
          <a:p>
            <a:r>
              <a:rPr lang="en-US" altLang="en-US" sz="1200"/>
              <a:t>    pane.getChildren().add(r3);</a:t>
            </a:r>
          </a:p>
          <a:p>
            <a:r>
              <a:rPr lang="en-US" altLang="en-US" sz="1200"/>
              <a:t>    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4524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for 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int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i = 0; i &lt; 4; i++)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Rectangle r = new Rectangle(100, 50, 100, 30);</a:t>
            </a:r>
          </a:p>
          <a:p>
            <a:pPr>
              <a:defRPr/>
            </a:pP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pl-PL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r.setRotate</a:t>
            </a: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(i * 360 / 8);</a:t>
            </a:r>
          </a:p>
          <a:p>
            <a:pPr>
              <a:defRPr/>
            </a:pP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pl-PL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r.setStroke</a:t>
            </a: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pl-PL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Color.color</a:t>
            </a: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pl-PL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Math.random</a:t>
            </a: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(), </a:t>
            </a:r>
            <a:r>
              <a:rPr lang="pl-PL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Math.random</a:t>
            </a:r>
            <a:r>
              <a:rPr lang="pl-PL" sz="1200" dirty="0">
                <a:latin typeface="Times New Roman" charset="0"/>
                <a:ea typeface="ＭＳ Ｐゴシック" charset="0"/>
                <a:cs typeface="ＭＳ Ｐゴシック" charset="0"/>
              </a:rPr>
              <a:t>(),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Math.random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r.setFill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Color.WHITE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().add(r);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250, 150);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ShowRectangle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4572000"/>
            <a:ext cx="3175000" cy="218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6824522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Circle</a:t>
            </a:r>
          </a:p>
        </p:txBody>
      </p:sp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3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5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8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8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0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2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5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19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2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02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50202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961438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983702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Ellipse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05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07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09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2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4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6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19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12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graphicFrame>
        <p:nvGraphicFramePr>
          <p:cNvPr id="51228" name="Object 27"/>
          <p:cNvGraphicFramePr>
            <a:graphicFrameLocks noChangeAspect="1"/>
          </p:cNvGraphicFramePr>
          <p:nvPr/>
        </p:nvGraphicFramePr>
        <p:xfrm>
          <a:off x="76200" y="4267200"/>
          <a:ext cx="623887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971800" imgH="1092200" progId="Word.Picture.8">
                  <p:embed/>
                </p:oleObj>
              </mc:Choice>
              <mc:Fallback>
                <p:oleObj name="Picture" r:id="rId2" imgW="2971800" imgH="1092200" progId="Word.Picture.8">
                  <p:embed/>
                  <p:pic>
                    <p:nvPicPr>
                      <p:cNvPr id="512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267200"/>
                        <a:ext cx="6238875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9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51233" name="Picture 3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944563"/>
            <a:ext cx="81454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4" name="Rectangle 33">
            <a:hlinkClick r:id="rId5"/>
          </p:cNvPr>
          <p:cNvSpPr>
            <a:spLocks noChangeArrowheads="1"/>
          </p:cNvSpPr>
          <p:nvPr/>
        </p:nvSpPr>
        <p:spPr bwMode="auto">
          <a:xfrm>
            <a:off x="5259388" y="55626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ShowEllipse</a:t>
            </a:r>
            <a:endParaRPr lang="en-US" altLang="en-US" sz="2000" dirty="0"/>
          </a:p>
        </p:txBody>
      </p:sp>
      <p:sp>
        <p:nvSpPr>
          <p:cNvPr id="35" name="AutoShape 10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08344072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 algn="ctr">
              <a:defRPr/>
            </a:pP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Label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534400" cy="4572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Label class defines labels. </a:t>
            </a:r>
          </a:p>
        </p:txBody>
      </p:sp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8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67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16748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1447800"/>
            <a:ext cx="665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6749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3200400"/>
            <a:ext cx="84709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" name="Rectangle 8">
            <a:hlinkClick r:id="rId5"/>
          </p:cNvPr>
          <p:cNvSpPr>
            <a:spLocks noChangeArrowheads="1"/>
          </p:cNvSpPr>
          <p:nvPr/>
        </p:nvSpPr>
        <p:spPr bwMode="auto">
          <a:xfrm>
            <a:off x="5599113" y="5867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LabelWithGraphic</a:t>
            </a:r>
            <a:endParaRPr lang="en-US" altLang="en-US" sz="2000" dirty="0"/>
          </a:p>
        </p:txBody>
      </p:sp>
      <p:sp>
        <p:nvSpPr>
          <p:cNvPr id="15" name="AutoShape 10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8024813" y="5867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17463" y="0"/>
            <a:ext cx="45720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javafx.scene.shape.Ellipse;</a:t>
            </a:r>
          </a:p>
          <a:p>
            <a:endParaRPr lang="en-US" altLang="en-US" sz="1200"/>
          </a:p>
          <a:p>
            <a:r>
              <a:rPr lang="en-US" altLang="en-US" sz="1200"/>
              <a:t>public class ShowEllipse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   </a:t>
            </a:r>
          </a:p>
          <a:p>
            <a:r>
              <a:rPr lang="en-US" altLang="en-US" sz="1200"/>
              <a:t>    // Create a pane</a:t>
            </a:r>
          </a:p>
          <a:p>
            <a:r>
              <a:rPr lang="en-US" altLang="en-US" sz="1200"/>
              <a:t>    Pane pane = new Pane();</a:t>
            </a:r>
          </a:p>
          <a:p>
            <a:r>
              <a:rPr lang="en-US" altLang="en-US" sz="1200"/>
              <a:t>    </a:t>
            </a:r>
          </a:p>
          <a:p>
            <a:r>
              <a:rPr lang="da-DK" altLang="en-US" sz="1200"/>
              <a:t>    for (int i = 0; i &lt; 16; i++) {</a:t>
            </a:r>
          </a:p>
          <a:p>
            <a:r>
              <a:rPr lang="da-DK" altLang="en-US" sz="1200"/>
              <a:t>      // Create an ellipse and add it to pane</a:t>
            </a:r>
          </a:p>
          <a:p>
            <a:r>
              <a:rPr lang="en-US" altLang="en-US" sz="1200"/>
              <a:t>      Ellipse e1 = new Ellipse(150, 100, 100, 50);</a:t>
            </a:r>
          </a:p>
          <a:p>
            <a:r>
              <a:rPr lang="en-US" altLang="en-US" sz="1200"/>
              <a:t>      e1.setStroke(Color.color(Math.random(), Math.random(),</a:t>
            </a:r>
          </a:p>
          <a:p>
            <a:r>
              <a:rPr lang="en-US" altLang="en-US" sz="1200"/>
              <a:t>        Math.random()));</a:t>
            </a:r>
          </a:p>
          <a:p>
            <a:r>
              <a:rPr lang="en-US" altLang="en-US" sz="1200"/>
              <a:t>      e1.setFill(Color.WHITE);</a:t>
            </a:r>
          </a:p>
          <a:p>
            <a:r>
              <a:rPr lang="en-US" altLang="en-US" sz="1200"/>
              <a:t>      e1.setRotate(i * 180 / 16);</a:t>
            </a:r>
          </a:p>
          <a:p>
            <a:r>
              <a:rPr lang="en-US" altLang="en-US" sz="1200"/>
              <a:t>      pane.getChildren().add(e1);</a:t>
            </a:r>
          </a:p>
          <a:p>
            <a:r>
              <a:rPr lang="en-US" altLang="en-US" sz="1200"/>
              <a:t>    }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Scene(pane, 300, 200);</a:t>
            </a:r>
          </a:p>
          <a:p>
            <a:r>
              <a:rPr lang="en-US" altLang="en-US" sz="1200"/>
              <a:t>    primaryStage.setTitle("ShowEllipse");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  </a:t>
            </a:r>
          </a:p>
          <a:p>
            <a:r>
              <a:rPr lang="en-US" altLang="en-US" sz="1200"/>
              <a:t>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143000"/>
            <a:ext cx="3810000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2573508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Arc</a:t>
            </a:r>
          </a:p>
        </p:txBody>
      </p:sp>
      <p:sp>
        <p:nvSpPr>
          <p:cNvPr id="5325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3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5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7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0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2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4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7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6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6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3279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53280" name="Picture 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03313"/>
            <a:ext cx="8850313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476766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Arc Examples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79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1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4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6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8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1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300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304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graphicFrame>
        <p:nvGraphicFramePr>
          <p:cNvPr id="54305" name="Object 34"/>
          <p:cNvGraphicFramePr>
            <a:graphicFrameLocks noChangeAspect="1"/>
          </p:cNvGraphicFramePr>
          <p:nvPr/>
        </p:nvGraphicFramePr>
        <p:xfrm>
          <a:off x="2466975" y="1089025"/>
          <a:ext cx="4210050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743200" imgH="1092200" progId="Word.Picture.8">
                  <p:embed/>
                </p:oleObj>
              </mc:Choice>
              <mc:Fallback>
                <p:oleObj name="Picture" r:id="rId2" imgW="2743200" imgH="1092200" progId="Word.Picture.8">
                  <p:embed/>
                  <p:pic>
                    <p:nvPicPr>
                      <p:cNvPr id="5430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1089025"/>
                        <a:ext cx="4210050" cy="167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6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430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graphicFrame>
        <p:nvGraphicFramePr>
          <p:cNvPr id="54309" name="Object 27"/>
          <p:cNvGraphicFramePr>
            <a:graphicFrameLocks noChangeAspect="1"/>
          </p:cNvGraphicFramePr>
          <p:nvPr/>
        </p:nvGraphicFramePr>
        <p:xfrm>
          <a:off x="304800" y="2838450"/>
          <a:ext cx="8213725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4617720" imgH="1527048" progId="Word.Picture.8">
                  <p:embed/>
                </p:oleObj>
              </mc:Choice>
              <mc:Fallback>
                <p:oleObj name="Picture" r:id="rId4" imgW="4617720" imgH="1527048" progId="Word.Picture.8">
                  <p:embed/>
                  <p:pic>
                    <p:nvPicPr>
                      <p:cNvPr id="5430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8213725" cy="272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hlinkClick r:id="rId6"/>
          </p:cNvPr>
          <p:cNvSpPr>
            <a:spLocks noChangeArrowheads="1"/>
          </p:cNvSpPr>
          <p:nvPr/>
        </p:nvSpPr>
        <p:spPr bwMode="auto">
          <a:xfrm>
            <a:off x="5259388" y="55626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ShowArc</a:t>
            </a:r>
          </a:p>
        </p:txBody>
      </p:sp>
      <p:sp>
        <p:nvSpPr>
          <p:cNvPr id="39" name="AutoShape 10">
            <a:hlinkClick r:id="rId7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42706007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Polygon and Polyline</a:t>
            </a:r>
          </a:p>
        </p:txBody>
      </p:sp>
      <p:sp>
        <p:nvSpPr>
          <p:cNvPr id="553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1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3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5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8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0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0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2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5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4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29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53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553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7325"/>
            <a:ext cx="88201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217544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Polygon</a:t>
            </a:r>
          </a:p>
        </p:txBody>
      </p:sp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25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27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29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2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4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6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39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48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5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52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53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5635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graphicFrame>
        <p:nvGraphicFramePr>
          <p:cNvPr id="56357" name="Object 29"/>
          <p:cNvGraphicFramePr>
            <a:graphicFrameLocks noChangeAspect="1"/>
          </p:cNvGraphicFramePr>
          <p:nvPr/>
        </p:nvGraphicFramePr>
        <p:xfrm>
          <a:off x="9525" y="1089025"/>
          <a:ext cx="90900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257041" imgH="1084521" progId="Word.Picture.8">
                  <p:embed/>
                </p:oleObj>
              </mc:Choice>
              <mc:Fallback>
                <p:oleObj name="Picture" r:id="rId2" imgW="5257041" imgH="1084521" progId="Word.Picture.8">
                  <p:embed/>
                  <p:pic>
                    <p:nvPicPr>
                      <p:cNvPr id="5635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" y="1089025"/>
                        <a:ext cx="9090025" cy="188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hlinkClick r:id="rId4"/>
          </p:cNvPr>
          <p:cNvSpPr>
            <a:spLocks noChangeArrowheads="1"/>
          </p:cNvSpPr>
          <p:nvPr/>
        </p:nvSpPr>
        <p:spPr bwMode="auto">
          <a:xfrm>
            <a:off x="5259388" y="55626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ShowPolygon</a:t>
            </a:r>
            <a:endParaRPr lang="en-US" altLang="en-US" sz="2000" dirty="0"/>
          </a:p>
        </p:txBody>
      </p:sp>
      <p:sp>
        <p:nvSpPr>
          <p:cNvPr id="39" name="AutoShape 10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3500" y="55626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69098248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6858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Animation 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12192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JavaFX provides the </a:t>
            </a:r>
            <a:r>
              <a:rPr lang="en-US" sz="32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Animation</a:t>
            </a:r>
            <a:r>
              <a:rPr lang="en-US" sz="32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 with the core functionality for all animations.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490788" y="2733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8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0138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2181225"/>
            <a:ext cx="91186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31911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PathTransition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0240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02411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757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12">
            <a:hlinkClick r:id="rId3"/>
          </p:cNvPr>
          <p:cNvSpPr>
            <a:spLocks noChangeArrowheads="1"/>
          </p:cNvSpPr>
          <p:nvPr/>
        </p:nvSpPr>
        <p:spPr bwMode="auto">
          <a:xfrm>
            <a:off x="5029200" y="5808663"/>
            <a:ext cx="2557463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FlagRisingAnimation</a:t>
            </a:r>
          </a:p>
        </p:txBody>
      </p:sp>
      <p:sp>
        <p:nvSpPr>
          <p:cNvPr id="13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688263" y="5808663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  <p:sp>
        <p:nvSpPr>
          <p:cNvPr id="14" name="Rectangle 14">
            <a:hlinkClick r:id="rId5"/>
          </p:cNvPr>
          <p:cNvSpPr>
            <a:spLocks noChangeArrowheads="1"/>
          </p:cNvSpPr>
          <p:nvPr/>
        </p:nvSpPr>
        <p:spPr bwMode="auto">
          <a:xfrm>
            <a:off x="5029200" y="5303838"/>
            <a:ext cx="25654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PathTransitionDemo</a:t>
            </a:r>
            <a:endParaRPr lang="en-US" altLang="en-US" sz="2000" dirty="0"/>
          </a:p>
        </p:txBody>
      </p:sp>
      <p:sp>
        <p:nvSpPr>
          <p:cNvPr id="15" name="AutoShape 10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7696200" y="5303838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09084216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400800"/>
            <a:ext cx="533400" cy="1524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5211236C-CBF3-4489-914D-0C1E2906A263}" type="slidenum">
              <a:rPr lang="en-US" altLang="en-US" sz="1400" smtClean="0"/>
              <a:pPr/>
              <a:t>77</a:t>
            </a:fld>
            <a:endParaRPr lang="en-US" altLang="en-US" sz="1400"/>
          </a:p>
        </p:txBody>
      </p:sp>
      <p:sp>
        <p:nvSpPr>
          <p:cNvPr id="103427" name="Rectangle 4"/>
          <p:cNvSpPr>
            <a:spLocks noChangeArrowheads="1"/>
          </p:cNvSpPr>
          <p:nvPr/>
        </p:nvSpPr>
        <p:spPr bwMode="auto">
          <a:xfrm>
            <a:off x="0" y="0"/>
            <a:ext cx="45720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javafx.animation.PathTransition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javafx.animation.Timeline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javafx.application.Application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javafx.scene.Scene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javafx.scene.layout.Pane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javafx.scene.paint.Color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javafx.scene.shape.Rectangle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javafx.scene.shape.Circle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javafx.stage.Stage</a:t>
            </a:r>
            <a:r>
              <a:rPr lang="en-US" altLang="en-US" sz="1200" dirty="0"/>
              <a:t>;</a:t>
            </a:r>
          </a:p>
          <a:p>
            <a:r>
              <a:rPr lang="en-US" altLang="en-US" sz="1200" dirty="0"/>
              <a:t>import </a:t>
            </a:r>
            <a:r>
              <a:rPr lang="en-US" altLang="en-US" sz="1200" dirty="0" err="1"/>
              <a:t>javafx.util.Duration</a:t>
            </a:r>
            <a:r>
              <a:rPr lang="en-US" altLang="en-US" sz="1200" dirty="0"/>
              <a:t>;</a:t>
            </a:r>
          </a:p>
          <a:p>
            <a:endParaRPr lang="en-US" altLang="en-US" sz="1200" dirty="0"/>
          </a:p>
          <a:p>
            <a:r>
              <a:rPr lang="en-US" altLang="en-US" sz="1200" dirty="0"/>
              <a:t>public class </a:t>
            </a:r>
            <a:r>
              <a:rPr lang="en-US" altLang="en-US" sz="1200" dirty="0" err="1"/>
              <a:t>PathTransitionDemo</a:t>
            </a:r>
            <a:r>
              <a:rPr lang="en-US" altLang="en-US" sz="1200" dirty="0"/>
              <a:t> extends Application {</a:t>
            </a:r>
          </a:p>
          <a:p>
            <a:r>
              <a:rPr lang="en-US" altLang="en-US" sz="1200" dirty="0"/>
              <a:t>  @Override // Override the start method in the Application class</a:t>
            </a:r>
          </a:p>
          <a:p>
            <a:r>
              <a:rPr lang="en-US" altLang="en-US" sz="1200" dirty="0"/>
              <a:t>  public void start(Stage </a:t>
            </a:r>
            <a:r>
              <a:rPr lang="en-US" altLang="en-US" sz="1200" dirty="0" err="1"/>
              <a:t>primaryStage</a:t>
            </a:r>
            <a:r>
              <a:rPr lang="en-US" altLang="en-US" sz="1200" dirty="0"/>
              <a:t>) {</a:t>
            </a:r>
          </a:p>
          <a:p>
            <a:r>
              <a:rPr lang="en-US" altLang="en-US" sz="1200" dirty="0"/>
              <a:t>    // Create a pane </a:t>
            </a:r>
          </a:p>
          <a:p>
            <a:r>
              <a:rPr lang="en-US" altLang="en-US" sz="1200" dirty="0"/>
              <a:t>    Pane </a:t>
            </a:r>
            <a:r>
              <a:rPr lang="en-US" altLang="en-US" sz="1200" dirty="0" err="1"/>
              <a:t>pane</a:t>
            </a:r>
            <a:r>
              <a:rPr lang="en-US" altLang="en-US" sz="1200" dirty="0"/>
              <a:t> = new Pane();</a:t>
            </a:r>
          </a:p>
          <a:p>
            <a:r>
              <a:rPr lang="en-US" altLang="en-US" sz="1200" dirty="0"/>
              <a:t>    </a:t>
            </a:r>
          </a:p>
          <a:p>
            <a:r>
              <a:rPr lang="en-US" altLang="en-US" sz="1200" dirty="0"/>
              <a:t>    // Create a rectangle</a:t>
            </a:r>
          </a:p>
          <a:p>
            <a:r>
              <a:rPr lang="en-US" altLang="en-US" sz="1200" dirty="0"/>
              <a:t>    Rectangle </a:t>
            </a:r>
            <a:r>
              <a:rPr lang="en-US" altLang="en-US" sz="1200" dirty="0" err="1"/>
              <a:t>rectangle</a:t>
            </a:r>
            <a:r>
              <a:rPr lang="en-US" altLang="en-US" sz="1200" dirty="0"/>
              <a:t> = new Rectangle (0, 0, 25, 50);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rectangle.setFill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Color.ORANGE</a:t>
            </a:r>
            <a:r>
              <a:rPr lang="en-US" altLang="en-US" sz="1200" dirty="0"/>
              <a:t>);</a:t>
            </a:r>
          </a:p>
          <a:p>
            <a:r>
              <a:rPr lang="en-US" altLang="en-US" sz="1200" dirty="0"/>
              <a:t>    </a:t>
            </a:r>
          </a:p>
          <a:p>
            <a:r>
              <a:rPr lang="en-US" altLang="en-US" sz="1200" dirty="0"/>
              <a:t>    // Create a circle</a:t>
            </a:r>
          </a:p>
          <a:p>
            <a:r>
              <a:rPr lang="en-US" altLang="en-US" sz="1200" dirty="0"/>
              <a:t>    Circle </a:t>
            </a:r>
            <a:r>
              <a:rPr lang="en-US" altLang="en-US" sz="1200" dirty="0" err="1"/>
              <a:t>circle</a:t>
            </a:r>
            <a:r>
              <a:rPr lang="en-US" altLang="en-US" sz="1200" dirty="0"/>
              <a:t> = new Circle(125, 100, 50);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circle.setFill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Color.WHITE</a:t>
            </a:r>
            <a:r>
              <a:rPr lang="en-US" altLang="en-US" sz="1200" dirty="0"/>
              <a:t>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circle.setStroke</a:t>
            </a:r>
            <a:r>
              <a:rPr lang="en-US" altLang="en-US" sz="1200" dirty="0"/>
              <a:t>(</a:t>
            </a:r>
            <a:r>
              <a:rPr lang="en-US" altLang="en-US" sz="1200" dirty="0" err="1"/>
              <a:t>Color.BLACK</a:t>
            </a:r>
            <a:r>
              <a:rPr lang="en-US" altLang="en-US" sz="1200" dirty="0"/>
              <a:t>);</a:t>
            </a:r>
          </a:p>
          <a:p>
            <a:r>
              <a:rPr lang="en-US" altLang="en-US" sz="1200" dirty="0"/>
              <a:t>    </a:t>
            </a:r>
          </a:p>
          <a:p>
            <a:r>
              <a:rPr lang="en-US" altLang="en-US" sz="1200" dirty="0"/>
              <a:t>    // Add circle and rectangle to the pane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pane.getChildren</a:t>
            </a:r>
            <a:r>
              <a:rPr lang="en-US" altLang="en-US" sz="1200" dirty="0"/>
              <a:t>().add(circle);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pane.getChildren</a:t>
            </a:r>
            <a:r>
              <a:rPr lang="en-US" altLang="en-US" sz="1200" dirty="0"/>
              <a:t>().add(rectangle);</a:t>
            </a:r>
          </a:p>
          <a:p>
            <a:r>
              <a:rPr lang="en-US" altLang="en-US" sz="1200" dirty="0"/>
              <a:t>    </a:t>
            </a:r>
          </a:p>
          <a:p>
            <a:r>
              <a:rPr lang="en-US" altLang="en-US" sz="1200" dirty="0"/>
              <a:t>    // Create a path transition 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PathTransition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pt</a:t>
            </a:r>
            <a:r>
              <a:rPr lang="en-US" altLang="en-US" sz="1200" dirty="0"/>
              <a:t> = new </a:t>
            </a:r>
            <a:r>
              <a:rPr lang="en-US" altLang="en-US" sz="1200" dirty="0" err="1"/>
              <a:t>PathTransition</a:t>
            </a:r>
            <a:r>
              <a:rPr lang="en-US" altLang="en-US" sz="1200" dirty="0"/>
              <a:t>();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pt.setDuration</a:t>
            </a:r>
            <a:r>
              <a:rPr lang="en-US" altLang="en-US" sz="1200" dirty="0"/>
              <a:t>(</a:t>
            </a:r>
            <a:r>
              <a:rPr lang="en-US" altLang="en-US" sz="1200" dirty="0" err="1"/>
              <a:t>Duration.millis</a:t>
            </a:r>
            <a:r>
              <a:rPr lang="en-US" altLang="en-US" sz="1200" dirty="0"/>
              <a:t>(4000));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pt.setPath</a:t>
            </a:r>
            <a:r>
              <a:rPr lang="en-US" altLang="en-US" sz="1200" dirty="0"/>
              <a:t>(circle);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pt.setNode</a:t>
            </a:r>
            <a:r>
              <a:rPr lang="en-US" altLang="en-US" sz="1200" dirty="0"/>
              <a:t>(rectangle);</a:t>
            </a:r>
          </a:p>
          <a:p>
            <a:r>
              <a:rPr lang="en-US" altLang="en-US" sz="1200" dirty="0"/>
              <a:t>    </a:t>
            </a:r>
            <a:r>
              <a:rPr lang="en-US" altLang="en-US" sz="1200" dirty="0" err="1"/>
              <a:t>pt.setOrientation</a:t>
            </a:r>
            <a:r>
              <a:rPr lang="en-US" altLang="en-US" sz="1200" dirty="0"/>
              <a:t>(</a:t>
            </a:r>
          </a:p>
          <a:p>
            <a:r>
              <a:rPr lang="en-US" altLang="en-US" sz="1200" dirty="0"/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-33338"/>
            <a:ext cx="4572000" cy="43402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PathTransition.OrientationType.ORTHOGONAL_TO_TANGENT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pt.setCycleCount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Timeline.INDEFINITE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pt.setAutoReverse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(true);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pt.play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Start animation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circle.setOnMousePressed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pt.pause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circle.setOnMouseReleased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pt.play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250, 200);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PathTransitionDemo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3886200"/>
            <a:ext cx="3175000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6210879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ChangeArrowheads="1"/>
          </p:cNvSpPr>
          <p:nvPr/>
        </p:nvSpPr>
        <p:spPr bwMode="auto">
          <a:xfrm>
            <a:off x="22225" y="0"/>
            <a:ext cx="4572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javafx.animation.PathTransition;</a:t>
            </a:r>
          </a:p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javafx.scene.shape.Line;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javafx.util.Duration;</a:t>
            </a:r>
          </a:p>
          <a:p>
            <a:endParaRPr lang="en-US" altLang="en-US" sz="1200"/>
          </a:p>
          <a:p>
            <a:r>
              <a:rPr lang="en-US" altLang="en-US" sz="1200"/>
              <a:t>public class FlagRisingAnimation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// Create a pane </a:t>
            </a:r>
          </a:p>
          <a:p>
            <a:r>
              <a:rPr lang="en-US" altLang="en-US" sz="1200"/>
              <a:t>    Pane pane = new Pane();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Add an image view and add it to pane</a:t>
            </a:r>
          </a:p>
          <a:p>
            <a:r>
              <a:rPr lang="en-US" altLang="en-US" sz="1200"/>
              <a:t>    ImageView imageView = new ImageView("image/us.gif");</a:t>
            </a:r>
          </a:p>
          <a:p>
            <a:r>
              <a:rPr lang="en-US" altLang="en-US" sz="1200"/>
              <a:t>    pane.getChildren().add(imageView);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path transition </a:t>
            </a:r>
          </a:p>
          <a:p>
            <a:r>
              <a:rPr lang="en-US" altLang="en-US" sz="1200"/>
              <a:t>    PathTransition pt = new PathTransition(Duration.millis(10000),</a:t>
            </a:r>
          </a:p>
          <a:p>
            <a:r>
              <a:rPr lang="en-US" altLang="en-US" sz="1200"/>
              <a:t>      new Line(100, 200, 100, 0), imageView);</a:t>
            </a:r>
          </a:p>
          <a:p>
            <a:r>
              <a:rPr lang="en-US" altLang="en-US" sz="1200"/>
              <a:t>    pt.setCycleCount(5);</a:t>
            </a:r>
          </a:p>
          <a:p>
            <a:r>
              <a:rPr lang="en-US" altLang="en-US" sz="1200"/>
              <a:t>    pt.play(); // Start animation 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Create a scene and place it in the stage</a:t>
            </a:r>
          </a:p>
          <a:p>
            <a:r>
              <a:rPr lang="en-US" altLang="en-US" sz="1200"/>
              <a:t>    Scene scene = new Scene(pane, 250, 200);</a:t>
            </a:r>
          </a:p>
          <a:p>
            <a:r>
              <a:rPr lang="en-US" altLang="en-US" sz="1200"/>
              <a:t>    primaryStage.setTitle("FlagRisingAnimation"); // Set the stage title</a:t>
            </a:r>
          </a:p>
          <a:p>
            <a:r>
              <a:rPr lang="en-US" altLang="en-US" sz="1200"/>
              <a:t>    primaryStage.setScene(scene); // Place the scene in the stage</a:t>
            </a:r>
          </a:p>
          <a:p>
            <a:r>
              <a:rPr lang="en-US" altLang="en-US" sz="1200"/>
              <a:t>    primaryStage.show(); // Display the stage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  </a:t>
            </a:r>
          </a:p>
          <a:p>
            <a:r>
              <a:rPr lang="en-US" altLang="en-US" sz="1200"/>
              <a:t>public static void main(String[] args) {</a:t>
            </a:r>
          </a:p>
          <a:p>
            <a:r>
              <a:rPr lang="en-US" altLang="en-US" sz="1200"/>
              <a:t>    launch(args);</a:t>
            </a:r>
          </a:p>
          <a:p>
            <a:r>
              <a:rPr lang="en-US" altLang="en-US" sz="1200"/>
              <a:t>  }</a:t>
            </a:r>
          </a:p>
          <a:p>
            <a:r>
              <a:rPr lang="en-US" altLang="en-US" sz="120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04800"/>
            <a:ext cx="3175000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3200400"/>
            <a:ext cx="3175000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7836409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FadeTransition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0547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054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39945" name="Rectangle 3"/>
          <p:cNvSpPr txBox="1">
            <a:spLocks noChangeArrowheads="1"/>
          </p:cNvSpPr>
          <p:nvPr/>
        </p:nvSpPr>
        <p:spPr bwMode="auto">
          <a:xfrm>
            <a:off x="228600" y="914400"/>
            <a:ext cx="868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r>
              <a:rPr lang="en-US" sz="2800" dirty="0">
                <a:cs typeface="ＭＳ Ｐゴシック" charset="0"/>
              </a:rPr>
              <a:t>The </a:t>
            </a:r>
            <a:r>
              <a:rPr lang="en-AU" sz="2800" b="1" dirty="0" err="1">
                <a:cs typeface="ＭＳ Ｐゴシック" charset="0"/>
              </a:rPr>
              <a:t>FadeTransition</a:t>
            </a:r>
            <a:r>
              <a:rPr lang="en-US" sz="2800" dirty="0">
                <a:cs typeface="ＭＳ Ｐゴシック" charset="0"/>
              </a:rPr>
              <a:t> class animates the </a:t>
            </a:r>
            <a:r>
              <a:rPr lang="en-AU" sz="2800" dirty="0">
                <a:cs typeface="ＭＳ Ｐゴシック" charset="0"/>
              </a:rPr>
              <a:t>change of the opacity in a node over a given time. </a:t>
            </a:r>
            <a:endParaRPr lang="en-US" sz="2800" dirty="0">
              <a:cs typeface="ＭＳ Ｐゴシック" charset="0"/>
            </a:endParaRPr>
          </a:p>
        </p:txBody>
      </p:sp>
      <p:pic>
        <p:nvPicPr>
          <p:cNvPr id="105482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" name="Rectangle 10">
            <a:hlinkClick r:id="rId3"/>
          </p:cNvPr>
          <p:cNvSpPr>
            <a:spLocks noChangeArrowheads="1"/>
          </p:cNvSpPr>
          <p:nvPr/>
        </p:nvSpPr>
        <p:spPr bwMode="auto">
          <a:xfrm>
            <a:off x="4927600" y="5867400"/>
            <a:ext cx="24384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FadeTransitionDemo</a:t>
            </a:r>
            <a:endParaRPr lang="en-US" altLang="en-US" sz="2000" dirty="0"/>
          </a:p>
        </p:txBody>
      </p:sp>
      <p:sp>
        <p:nvSpPr>
          <p:cNvPr id="12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467600" y="5867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054243863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0" y="0"/>
            <a:ext cx="45720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javafx.scene.control.ContentDisplay;</a:t>
            </a:r>
          </a:p>
          <a:p>
            <a:r>
              <a:rPr lang="en-US" altLang="en-US" sz="1200"/>
              <a:t>import javafx.scene.control.Label;</a:t>
            </a:r>
          </a:p>
          <a:p>
            <a:r>
              <a:rPr lang="en-US" altLang="en-US" sz="1200"/>
              <a:t>import javafx.scene.image.Image;</a:t>
            </a:r>
          </a:p>
          <a:p>
            <a:r>
              <a:rPr lang="en-US" altLang="en-US" sz="1200"/>
              <a:t>import javafx.scene.image.ImageView;</a:t>
            </a:r>
          </a:p>
          <a:p>
            <a:r>
              <a:rPr lang="en-US" altLang="en-US" sz="1200"/>
              <a:t>import javafx.scene.layout.HBox;</a:t>
            </a:r>
          </a:p>
          <a:p>
            <a:r>
              <a:rPr lang="en-US" altLang="en-US" sz="1200"/>
              <a:t>import javafx.scene.layout.StackPane;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javafx.scene.shape.Circle;</a:t>
            </a:r>
          </a:p>
          <a:p>
            <a:r>
              <a:rPr lang="en-US" altLang="en-US" sz="1200"/>
              <a:t>import javafx.scene.shape.Rectangle;</a:t>
            </a:r>
          </a:p>
          <a:p>
            <a:r>
              <a:rPr lang="en-US" altLang="en-US" sz="1200"/>
              <a:t>import javafx.scene.shape.Ellipse;</a:t>
            </a:r>
          </a:p>
          <a:p>
            <a:endParaRPr lang="en-US" altLang="en-US" sz="1200"/>
          </a:p>
          <a:p>
            <a:r>
              <a:rPr lang="en-US" altLang="en-US" sz="1200"/>
              <a:t>public class LabelWithGraphic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ImageView us = new ImageView(new Image("image/us.gif"));</a:t>
            </a:r>
          </a:p>
          <a:p>
            <a:r>
              <a:rPr lang="en-US" altLang="en-US" sz="1200"/>
              <a:t>    Label lb1 = new Label("US\n50 States", us);</a:t>
            </a:r>
          </a:p>
          <a:p>
            <a:r>
              <a:rPr lang="en-US" altLang="en-US" sz="1200"/>
              <a:t>    lb1.setStyle("-fx-border-color: green; -fx-border-width: 2");</a:t>
            </a:r>
          </a:p>
          <a:p>
            <a:r>
              <a:rPr lang="en-US" altLang="en-US" sz="1200"/>
              <a:t>    lb1.setContentDisplay(ContentDisplay.BOTTOM);</a:t>
            </a:r>
          </a:p>
          <a:p>
            <a:r>
              <a:rPr lang="en-US" altLang="en-US" sz="1200"/>
              <a:t>    lb1.setTextFill(Color.RED);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Label lb2 = new Label("Circle", new Circle(50, 50, 25));</a:t>
            </a:r>
          </a:p>
          <a:p>
            <a:r>
              <a:rPr lang="en-US" altLang="en-US" sz="1200"/>
              <a:t>    lb2.setContentDisplay(ContentDisplay.TOP);</a:t>
            </a:r>
          </a:p>
          <a:p>
            <a:r>
              <a:rPr lang="en-US" altLang="en-US" sz="1200"/>
              <a:t>    lb2.setTextFill(Color.ORANGE);</a:t>
            </a:r>
          </a:p>
          <a:p>
            <a:endParaRPr lang="en-US" altLang="en-US" sz="1200"/>
          </a:p>
          <a:p>
            <a:r>
              <a:rPr lang="en-US" altLang="en-US" sz="1200"/>
              <a:t>    Label lb3 = new Label("Retangle", new Rectangle(10, 10, 50, 25));</a:t>
            </a:r>
          </a:p>
          <a:p>
            <a:r>
              <a:rPr lang="en-US" altLang="en-US" sz="1200"/>
              <a:t>    lb3.setContentDisplay(ContentDisplay.RIGHT);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Label lb4 = new Label("Ellipse", new Ellipse(50, 50, 50, 25));</a:t>
            </a:r>
          </a:p>
          <a:p>
            <a:r>
              <a:rPr lang="en-US" altLang="en-US" sz="1200"/>
              <a:t>    lb4.setContentDisplay(ContentDisplay.LEFT);</a:t>
            </a:r>
          </a:p>
          <a:p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610100" y="11113"/>
            <a:ext cx="4572000" cy="4892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Ellipse ellipse = new Ellipse(50, 50, 50, 25);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ellipse.setStroke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Color.GREEN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ellipse.setFill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Color.WHITE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StackPane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stackPane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StackPane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stackPane.getChildren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(ellipse, new Label("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Label lb5 = new Label("A pane inside a label",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stackPane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lb5.setContentDisplay(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ContentDisplay.BOTTOM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pane = new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HBox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(20);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pane.getChildren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().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addAll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(lb1, lb2, lb3, lb4, lb5);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// Create a scene and place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450, 150);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LabelWithGraphic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4114800"/>
            <a:ext cx="2540000" cy="218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000" y="4114800"/>
            <a:ext cx="2540000" cy="218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6501" name="Rectangle 6"/>
          <p:cNvSpPr>
            <a:spLocks noChangeArrowheads="1"/>
          </p:cNvSpPr>
          <p:nvPr/>
        </p:nvSpPr>
        <p:spPr bwMode="auto">
          <a:xfrm>
            <a:off x="0" y="0"/>
            <a:ext cx="4572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javafx.animation.FadeTransition;</a:t>
            </a:r>
          </a:p>
          <a:p>
            <a:r>
              <a:rPr lang="en-US" altLang="en-US" sz="1200"/>
              <a:t>import javafx.animation.Timeline;</a:t>
            </a:r>
          </a:p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javafx.scene.shape.Ellipse;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javafx.util.Duration;</a:t>
            </a:r>
          </a:p>
          <a:p>
            <a:endParaRPr lang="en-US" altLang="en-US" sz="1200"/>
          </a:p>
          <a:p>
            <a:r>
              <a:rPr lang="en-US" altLang="en-US" sz="1200"/>
              <a:t>public class FadeTransitionDemo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// Place an ellipse to the pane</a:t>
            </a:r>
          </a:p>
          <a:p>
            <a:r>
              <a:rPr lang="en-US" altLang="en-US" sz="1200"/>
              <a:t>    Pane pane = new Pane();</a:t>
            </a:r>
          </a:p>
          <a:p>
            <a:r>
              <a:rPr lang="en-US" altLang="en-US" sz="1200"/>
              <a:t>    Ellipse ellipse = new Ellipse(10, 10, 100, 50);</a:t>
            </a:r>
          </a:p>
          <a:p>
            <a:r>
              <a:rPr lang="en-US" altLang="en-US" sz="1200"/>
              <a:t>    ellipse.setFill(Color.RED); </a:t>
            </a:r>
          </a:p>
          <a:p>
            <a:r>
              <a:rPr lang="en-US" altLang="en-US" sz="1200"/>
              <a:t>    ellipse.setStroke(Color.BLACK);</a:t>
            </a:r>
          </a:p>
          <a:p>
            <a:r>
              <a:rPr lang="en-US" altLang="en-US" sz="1200"/>
              <a:t>    ellipse.centerXProperty().bind(pane.widthProperty().divide(2));</a:t>
            </a:r>
          </a:p>
          <a:p>
            <a:r>
              <a:rPr lang="en-US" altLang="en-US" sz="1200"/>
              <a:t>    ellipse.centerYProperty().bind(pane.heightProperty().divide(2));    </a:t>
            </a:r>
          </a:p>
          <a:p>
            <a:r>
              <a:rPr lang="en-US" altLang="en-US" sz="1200"/>
              <a:t>    ellipse.radiusXProperty().bind(</a:t>
            </a:r>
          </a:p>
          <a:p>
            <a:r>
              <a:rPr lang="en-US" altLang="en-US" sz="1200"/>
              <a:t>      pane.widthProperty().multiply(0.4));    </a:t>
            </a:r>
          </a:p>
          <a:p>
            <a:r>
              <a:rPr lang="en-US" altLang="en-US" sz="1200"/>
              <a:t>    ellipse.radiusYProperty().bind(</a:t>
            </a:r>
          </a:p>
          <a:p>
            <a:r>
              <a:rPr lang="en-US" altLang="en-US" sz="1200"/>
              <a:t>      pane.heightProperty().multiply(0.4)); </a:t>
            </a:r>
          </a:p>
          <a:p>
            <a:r>
              <a:rPr lang="en-US" altLang="en-US" sz="1200"/>
              <a:t>    pane.getChildren().add(ellipse);</a:t>
            </a:r>
          </a:p>
          <a:p>
            <a:r>
              <a:rPr lang="en-US" altLang="en-US" sz="1200"/>
              <a:t>    </a:t>
            </a:r>
          </a:p>
          <a:p>
            <a:r>
              <a:rPr lang="en-US" altLang="en-US" sz="1200"/>
              <a:t>    // Apply a fade transition to ellipse</a:t>
            </a:r>
          </a:p>
          <a:p>
            <a:r>
              <a:rPr lang="en-US" altLang="en-US" sz="1200"/>
              <a:t>    FadeTransition ft = </a:t>
            </a:r>
          </a:p>
          <a:p>
            <a:r>
              <a:rPr lang="en-US" altLang="en-US" sz="1200"/>
              <a:t>      new FadeTransition(Duration.millis(3000), ellipse);</a:t>
            </a:r>
          </a:p>
          <a:p>
            <a:r>
              <a:rPr lang="en-US" altLang="en-US" sz="1200"/>
              <a:t>    ft.setFromValue(1.0);</a:t>
            </a:r>
          </a:p>
          <a:p>
            <a:r>
              <a:rPr lang="fi-FI" altLang="en-US" sz="1200"/>
              <a:t>    ft.setToValue(0.1);</a:t>
            </a:r>
          </a:p>
          <a:p>
            <a:r>
              <a:rPr lang="fi-FI" altLang="en-US" sz="1200"/>
              <a:t>    ft.setCycleCount(Timeline.INDEFINITE);</a:t>
            </a:r>
          </a:p>
          <a:p>
            <a:r>
              <a:rPr lang="fi-FI" altLang="en-US" sz="1200"/>
              <a:t>    ft.setAutoReverse(true);</a:t>
            </a:r>
          </a:p>
          <a:p>
            <a:r>
              <a:rPr lang="fi-FI" altLang="en-US" sz="1200"/>
              <a:t>    ft.play(); // Start animation </a:t>
            </a:r>
          </a:p>
          <a:p>
            <a:r>
              <a:rPr lang="fi-FI" altLang="en-US" sz="1200"/>
              <a:t>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30163"/>
            <a:ext cx="4572000" cy="36020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// Control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</a:t>
            </a:r>
            <a:endParaRPr lang="fi-FI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ellipse.setOnMousePressed(e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-&gt;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ft.pause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());</a:t>
            </a:r>
          </a:p>
          <a:p>
            <a:pPr>
              <a:defRPr/>
            </a:pP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ellipse.setOnMouseReleased(e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-&gt;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ft.play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());</a:t>
            </a:r>
          </a:p>
          <a:p>
            <a:pPr>
              <a:defRPr/>
            </a:pP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   //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Create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a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scene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and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place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it</a:t>
            </a:r>
            <a:r>
              <a:rPr lang="fi-FI" sz="1200" dirty="0">
                <a:latin typeface="Times New Roman" charset="0"/>
                <a:ea typeface="ＭＳ Ｐゴシック" charset="0"/>
                <a:cs typeface="ＭＳ Ｐゴシック" charset="0"/>
              </a:rPr>
              <a:t> in the </a:t>
            </a:r>
            <a:r>
              <a:rPr lang="fi-FI" sz="1200" dirty="0" err="1">
                <a:latin typeface="Times New Roman" charset="0"/>
                <a:ea typeface="ＭＳ Ｐゴシック" charset="0"/>
                <a:cs typeface="ＭＳ Ｐゴシック" charset="0"/>
              </a:rPr>
              <a:t>stage</a:t>
            </a:r>
            <a:endParaRPr lang="fi-FI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200, 150);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FadeTransitionDemo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/**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The main method is only needed for the IDE with limited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JavaFX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support. Not needed for running from the command line.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*/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4650779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>
              <a:defRPr/>
            </a:pP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075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40969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686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  <a:defRPr/>
            </a:pPr>
            <a:r>
              <a:rPr lang="en-US" sz="2800" b="1" dirty="0" err="1">
                <a:cs typeface="ＭＳ Ｐゴシック" charset="0"/>
              </a:rPr>
              <a:t>PathTransition</a:t>
            </a:r>
            <a:r>
              <a:rPr lang="en-US" sz="2800" dirty="0">
                <a:cs typeface="ＭＳ Ｐゴシック" charset="0"/>
              </a:rPr>
              <a:t> and </a:t>
            </a:r>
            <a:r>
              <a:rPr lang="en-US" sz="2800" b="1" dirty="0" err="1">
                <a:cs typeface="ＭＳ Ｐゴシック" charset="0"/>
              </a:rPr>
              <a:t>FadeTransition</a:t>
            </a:r>
            <a:r>
              <a:rPr lang="en-US" sz="2800" dirty="0">
                <a:cs typeface="ＭＳ Ｐゴシック" charset="0"/>
              </a:rPr>
              <a:t> define specialized animations. The </a:t>
            </a:r>
            <a:r>
              <a:rPr lang="en-US" sz="2800" b="1" dirty="0">
                <a:cs typeface="ＭＳ Ｐゴシック" charset="0"/>
              </a:rPr>
              <a:t>Timeline</a:t>
            </a:r>
            <a:r>
              <a:rPr lang="en-US" sz="2800" dirty="0">
                <a:cs typeface="ＭＳ Ｐゴシック" charset="0"/>
              </a:rPr>
              <a:t> class can be used to program any animation using one or more </a:t>
            </a:r>
            <a:r>
              <a:rPr lang="en-US" sz="2800" b="1" dirty="0" err="1">
                <a:cs typeface="ＭＳ Ｐゴシック" charset="0"/>
              </a:rPr>
              <a:t>KeyFrame</a:t>
            </a:r>
            <a:r>
              <a:rPr lang="en-US" sz="2800" dirty="0" err="1">
                <a:cs typeface="ＭＳ Ｐゴシック" charset="0"/>
              </a:rPr>
              <a:t>s</a:t>
            </a:r>
            <a:r>
              <a:rPr lang="en-US" sz="2800" dirty="0">
                <a:cs typeface="ＭＳ Ｐゴシック" charset="0"/>
              </a:rPr>
              <a:t>. Each </a:t>
            </a:r>
            <a:r>
              <a:rPr lang="en-US" sz="2800" b="1" dirty="0" err="1">
                <a:cs typeface="ＭＳ Ｐゴシック" charset="0"/>
              </a:rPr>
              <a:t>KeyFrame</a:t>
            </a:r>
            <a:r>
              <a:rPr lang="en-US" sz="2800" dirty="0">
                <a:cs typeface="ＭＳ Ｐゴシック" charset="0"/>
              </a:rPr>
              <a:t> is executed sequentially at a specified time interval. </a:t>
            </a:r>
            <a:r>
              <a:rPr lang="en-US" sz="2800" b="1" dirty="0">
                <a:cs typeface="ＭＳ Ｐゴシック" charset="0"/>
              </a:rPr>
              <a:t>Timeline</a:t>
            </a:r>
            <a:r>
              <a:rPr lang="en-US" sz="2800" dirty="0">
                <a:cs typeface="ＭＳ Ｐゴシック" charset="0"/>
              </a:rPr>
              <a:t> inherits from </a:t>
            </a:r>
            <a:r>
              <a:rPr lang="en-US" sz="2800" b="1" dirty="0">
                <a:cs typeface="ＭＳ Ｐゴシック" charset="0"/>
              </a:rPr>
              <a:t>Animation</a:t>
            </a:r>
            <a:r>
              <a:rPr lang="en-US" sz="2800" dirty="0">
                <a:cs typeface="ＭＳ Ｐゴシック" charset="0"/>
              </a:rPr>
              <a:t>. </a:t>
            </a:r>
          </a:p>
        </p:txBody>
      </p:sp>
      <p:sp>
        <p:nvSpPr>
          <p:cNvPr id="10" name="Rectangle 9">
            <a:hlinkClick r:id="rId2"/>
          </p:cNvPr>
          <p:cNvSpPr>
            <a:spLocks noChangeArrowheads="1"/>
          </p:cNvSpPr>
          <p:nvPr/>
        </p:nvSpPr>
        <p:spPr bwMode="auto">
          <a:xfrm>
            <a:off x="4143375" y="5638800"/>
            <a:ext cx="2322513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TimelineDemo</a:t>
            </a:r>
            <a:endParaRPr lang="en-US" altLang="en-US" sz="2000" dirty="0"/>
          </a:p>
        </p:txBody>
      </p:sp>
      <p:sp>
        <p:nvSpPr>
          <p:cNvPr id="11" name="AutoShape 10">
            <a:hlinkClick r:id="rId3" action="ppaction://program" highlightClick="1"/>
          </p:cNvPr>
          <p:cNvSpPr>
            <a:spLocks noChangeArrowheads="1"/>
          </p:cNvSpPr>
          <p:nvPr/>
        </p:nvSpPr>
        <p:spPr bwMode="auto">
          <a:xfrm>
            <a:off x="6567488" y="56388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739303587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ChangeArrowheads="1"/>
          </p:cNvSpPr>
          <p:nvPr/>
        </p:nvSpPr>
        <p:spPr bwMode="auto">
          <a:xfrm>
            <a:off x="0" y="0"/>
            <a:ext cx="45720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sz="1200"/>
              <a:t>import javafx.animation.Animation;</a:t>
            </a:r>
          </a:p>
          <a:p>
            <a:r>
              <a:rPr lang="en-US" altLang="en-US" sz="1200"/>
              <a:t>import javafx.application.Application;</a:t>
            </a:r>
          </a:p>
          <a:p>
            <a:r>
              <a:rPr lang="en-US" altLang="en-US" sz="1200"/>
              <a:t>import javafx.stage.Stage;</a:t>
            </a:r>
          </a:p>
          <a:p>
            <a:r>
              <a:rPr lang="en-US" altLang="en-US" sz="1200"/>
              <a:t>import javafx.animation.KeyFrame;</a:t>
            </a:r>
          </a:p>
          <a:p>
            <a:r>
              <a:rPr lang="en-US" altLang="en-US" sz="1200"/>
              <a:t>import javafx.animation.Timeline;</a:t>
            </a:r>
          </a:p>
          <a:p>
            <a:r>
              <a:rPr lang="en-US" altLang="en-US" sz="1200"/>
              <a:t>import javafx.event.ActionEvent;</a:t>
            </a:r>
          </a:p>
          <a:p>
            <a:r>
              <a:rPr lang="en-US" altLang="en-US" sz="1200"/>
              <a:t>import javafx.event.EventHandler;</a:t>
            </a:r>
          </a:p>
          <a:p>
            <a:r>
              <a:rPr lang="en-US" altLang="en-US" sz="1200"/>
              <a:t>import javafx.scene.Scene;</a:t>
            </a:r>
          </a:p>
          <a:p>
            <a:r>
              <a:rPr lang="en-US" altLang="en-US" sz="1200"/>
              <a:t>import javafx.scene.layout.StackPane;</a:t>
            </a:r>
          </a:p>
          <a:p>
            <a:r>
              <a:rPr lang="en-US" altLang="en-US" sz="1200"/>
              <a:t>import javafx.scene.paint.Color;</a:t>
            </a:r>
          </a:p>
          <a:p>
            <a:r>
              <a:rPr lang="en-US" altLang="en-US" sz="1200"/>
              <a:t>import javafx.scene.text.Text;</a:t>
            </a:r>
          </a:p>
          <a:p>
            <a:r>
              <a:rPr lang="en-US" altLang="en-US" sz="1200"/>
              <a:t>import javafx.util.Duration;</a:t>
            </a:r>
          </a:p>
          <a:p>
            <a:endParaRPr lang="en-US" altLang="en-US" sz="1200"/>
          </a:p>
          <a:p>
            <a:r>
              <a:rPr lang="en-US" altLang="en-US" sz="1200"/>
              <a:t>public class TimelineDemo extends Application {</a:t>
            </a:r>
          </a:p>
          <a:p>
            <a:r>
              <a:rPr lang="en-US" altLang="en-US" sz="1200"/>
              <a:t>  @Override // Override the start method in the Application class</a:t>
            </a:r>
          </a:p>
          <a:p>
            <a:r>
              <a:rPr lang="en-US" altLang="en-US" sz="1200"/>
              <a:t>  public void start(Stage primaryStage) {</a:t>
            </a:r>
          </a:p>
          <a:p>
            <a:r>
              <a:rPr lang="en-US" altLang="en-US" sz="1200"/>
              <a:t>    StackPane pane = new StackPane();</a:t>
            </a:r>
          </a:p>
          <a:p>
            <a:r>
              <a:rPr lang="en-US" altLang="en-US" sz="1200"/>
              <a:t>    Text text = new Text(20, 50, "Programming if fun");</a:t>
            </a:r>
          </a:p>
          <a:p>
            <a:r>
              <a:rPr lang="en-US" altLang="en-US" sz="1200"/>
              <a:t>    text.setFill(Color.RED);</a:t>
            </a:r>
          </a:p>
          <a:p>
            <a:r>
              <a:rPr lang="en-US" altLang="en-US" sz="1200"/>
              <a:t>    pane.getChildren().add(text); // Place text into the stack pane</a:t>
            </a:r>
          </a:p>
          <a:p>
            <a:endParaRPr lang="en-US" altLang="en-US" sz="1200"/>
          </a:p>
          <a:p>
            <a:r>
              <a:rPr lang="en-US" altLang="en-US" sz="1200"/>
              <a:t>    // Create a handler for changing text</a:t>
            </a:r>
          </a:p>
          <a:p>
            <a:r>
              <a:rPr lang="en-US" altLang="en-US" sz="1200"/>
              <a:t>    EventHandler&lt;ActionEvent&gt; eventHandler = e -&gt; {</a:t>
            </a:r>
          </a:p>
          <a:p>
            <a:r>
              <a:rPr lang="en-US" altLang="en-US" sz="1200"/>
              <a:t>      if (text.getText().length() != 0) {</a:t>
            </a:r>
          </a:p>
          <a:p>
            <a:r>
              <a:rPr lang="en-US" altLang="en-US" sz="1200"/>
              <a:t>        text.setText("");</a:t>
            </a:r>
          </a:p>
          <a:p>
            <a:r>
              <a:rPr lang="en-US" altLang="en-US" sz="1200"/>
              <a:t>      }</a:t>
            </a:r>
          </a:p>
          <a:p>
            <a:r>
              <a:rPr lang="da-DK" altLang="en-US" sz="1200"/>
              <a:t>      else {</a:t>
            </a:r>
          </a:p>
          <a:p>
            <a:r>
              <a:rPr lang="da-DK" altLang="en-US" sz="1200"/>
              <a:t>        text.setText("Programming is fun");</a:t>
            </a:r>
          </a:p>
          <a:p>
            <a:r>
              <a:rPr lang="da-DK" altLang="en-US" sz="1200"/>
              <a:t>      }</a:t>
            </a:r>
          </a:p>
          <a:p>
            <a:r>
              <a:rPr lang="da-DK" altLang="en-US" sz="1200"/>
              <a:t>    };</a:t>
            </a:r>
          </a:p>
          <a:p>
            <a:r>
              <a:rPr lang="da-DK" altLang="en-US" sz="1200"/>
              <a:t>    </a:t>
            </a:r>
          </a:p>
          <a:p>
            <a:r>
              <a:rPr lang="da-DK" altLang="en-US" sz="1200"/>
              <a:t> </a:t>
            </a:r>
            <a:endParaRPr lang="en-US" altLang="en-US" sz="1200"/>
          </a:p>
        </p:txBody>
      </p:sp>
      <p:sp>
        <p:nvSpPr>
          <p:cNvPr id="4" name="Rectangle 3"/>
          <p:cNvSpPr/>
          <p:nvPr/>
        </p:nvSpPr>
        <p:spPr>
          <a:xfrm>
            <a:off x="4572000" y="0"/>
            <a:ext cx="4572000" cy="50784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//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Create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an animation for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alternating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</a:t>
            </a: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Timeline animation = new Timeline(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new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KeyFrame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Duration.millis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(500),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eventHandler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animation.setCycleCount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Timeline.INDEFINITE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animation.play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(); // Start animation</a:t>
            </a:r>
          </a:p>
          <a:p>
            <a:pPr>
              <a:defRPr/>
            </a:pPr>
            <a:endParaRPr lang="da-DK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// Pause and resume animation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text.setOnMouseClicked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(e -&gt; {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if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(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animation.getStatus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 ==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Animation.Status.PAUSED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animation.play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else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{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 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animation.pause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();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  }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});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</a:p>
          <a:p>
            <a:pPr>
              <a:defRPr/>
            </a:pP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   //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Create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a scene and </a:t>
            </a:r>
            <a:r>
              <a:rPr lang="da-DK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place</a:t>
            </a:r>
            <a:r>
              <a:rPr lang="da-DK" sz="1200" dirty="0">
                <a:latin typeface="Times New Roman" charset="0"/>
                <a:ea typeface="ＭＳ Ｐゴシック" charset="0"/>
                <a:cs typeface="ＭＳ Ｐゴシック" charset="0"/>
              </a:rPr>
              <a:t> it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Scene scene = new Scene(pane, 250, 50);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primaryStage.setTitle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("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TimelineDemo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"); // Set the stage title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primaryStage.setScene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(scene); // Place the scene in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primaryStage.show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(); // Display the stage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endParaRPr lang="en-US" sz="12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public static void main(String[] 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 {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  launch(</a:t>
            </a:r>
            <a:r>
              <a:rPr lang="en-US" sz="1200" dirty="0" err="1">
                <a:latin typeface="Times New Roman" charset="0"/>
                <a:ea typeface="ＭＳ Ｐゴシック" charset="0"/>
                <a:cs typeface="ＭＳ Ｐゴシック" charset="0"/>
              </a:rPr>
              <a:t>args</a:t>
            </a: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  }</a:t>
            </a:r>
          </a:p>
          <a:p>
            <a:pPr>
              <a:defRPr/>
            </a:pPr>
            <a:r>
              <a:rPr lang="en-US" sz="1200" dirty="0">
                <a:latin typeface="Times New Roman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5334000"/>
            <a:ext cx="3175000" cy="91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5410200"/>
            <a:ext cx="3175000" cy="91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6705651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>
              <a:defRPr/>
            </a:pPr>
            <a:r>
              <a:rPr lang="en-US" sz="4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Clock Animation</a:t>
            </a:r>
          </a:p>
        </p:txBody>
      </p:sp>
      <p:sp>
        <p:nvSpPr>
          <p:cNvPr id="10957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0957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0957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454150"/>
            <a:ext cx="302418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9">
            <a:hlinkClick r:id="rId3"/>
          </p:cNvPr>
          <p:cNvSpPr>
            <a:spLocks noChangeArrowheads="1"/>
          </p:cNvSpPr>
          <p:nvPr/>
        </p:nvSpPr>
        <p:spPr bwMode="auto">
          <a:xfrm>
            <a:off x="4205288" y="5715000"/>
            <a:ext cx="2322512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ClockAnimation</a:t>
            </a:r>
          </a:p>
        </p:txBody>
      </p:sp>
      <p:sp>
        <p:nvSpPr>
          <p:cNvPr id="11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6629400" y="57150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227773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6800"/>
            <a:ext cx="6226175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Case Study: Bouncing Ball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105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05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105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23828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914400"/>
            <a:ext cx="2381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14400"/>
            <a:ext cx="23828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0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6" name="Rectangle 15">
            <a:hlinkClick r:id="rId6"/>
          </p:cNvPr>
          <p:cNvSpPr>
            <a:spLocks noChangeArrowheads="1"/>
          </p:cNvSpPr>
          <p:nvPr/>
        </p:nvSpPr>
        <p:spPr bwMode="auto">
          <a:xfrm>
            <a:off x="4724400" y="5881688"/>
            <a:ext cx="2322513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BounceBallControl</a:t>
            </a:r>
          </a:p>
        </p:txBody>
      </p:sp>
      <p:sp>
        <p:nvSpPr>
          <p:cNvPr id="17" name="Rectangle 18">
            <a:hlinkClick r:id="rId7"/>
          </p:cNvPr>
          <p:cNvSpPr>
            <a:spLocks noChangeArrowheads="1"/>
          </p:cNvSpPr>
          <p:nvPr/>
        </p:nvSpPr>
        <p:spPr bwMode="auto">
          <a:xfrm>
            <a:off x="3162300" y="5897563"/>
            <a:ext cx="14097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BallPane</a:t>
            </a:r>
            <a:endParaRPr lang="en-US" altLang="en-US" sz="2000" dirty="0"/>
          </a:p>
        </p:txBody>
      </p:sp>
      <p:sp>
        <p:nvSpPr>
          <p:cNvPr id="18" name="AutoShape 10">
            <a:hlinkClick r:id="rId8" action="ppaction://program" highlightClick="1"/>
          </p:cNvPr>
          <p:cNvSpPr>
            <a:spLocks noChangeArrowheads="1"/>
          </p:cNvSpPr>
          <p:nvPr/>
        </p:nvSpPr>
        <p:spPr bwMode="auto">
          <a:xfrm>
            <a:off x="7239000" y="5881688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72471155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2875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Case Study: Bounce Ball Slider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14478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Listing 15.17 gives a program that displays a bouncing ball. You can add a slider to control the speed of the ball movement.</a:t>
            </a:r>
            <a:endParaRPr lang="en-US" sz="30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30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3000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30591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71800"/>
            <a:ext cx="306863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398770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04925"/>
            <a:ext cx="2606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543800" cy="53340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Case Study: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TicTacToe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29701" name="Rectangle 12"/>
          <p:cNvSpPr>
            <a:spLocks noChangeArrowheads="1"/>
          </p:cNvSpPr>
          <p:nvPr/>
        </p:nvSpPr>
        <p:spPr bwMode="auto">
          <a:xfrm>
            <a:off x="2770188" y="2541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2" name="Rectangle 14"/>
          <p:cNvSpPr>
            <a:spLocks noChangeArrowheads="1"/>
          </p:cNvSpPr>
          <p:nvPr/>
        </p:nvSpPr>
        <p:spPr bwMode="auto">
          <a:xfrm>
            <a:off x="2166938" y="240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3" name="Rectangle 16"/>
          <p:cNvSpPr>
            <a:spLocks noChangeArrowheads="1"/>
          </p:cNvSpPr>
          <p:nvPr/>
        </p:nvSpPr>
        <p:spPr bwMode="auto">
          <a:xfrm>
            <a:off x="2800350" y="262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4" name="Rectangle 21"/>
          <p:cNvSpPr>
            <a:spLocks noChangeArrowheads="1"/>
          </p:cNvSpPr>
          <p:nvPr/>
        </p:nvSpPr>
        <p:spPr bwMode="auto">
          <a:xfrm>
            <a:off x="3443288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053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04925"/>
            <a:ext cx="26241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graphicFrame>
        <p:nvGraphicFramePr>
          <p:cNvPr id="150539" name="Object 2"/>
          <p:cNvGraphicFramePr>
            <a:graphicFrameLocks noChangeAspect="1"/>
          </p:cNvGraphicFramePr>
          <p:nvPr/>
        </p:nvGraphicFramePr>
        <p:xfrm>
          <a:off x="1504950" y="3836988"/>
          <a:ext cx="6280150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3542538" imgH="1316736" progId="Word.Picture.8">
                  <p:embed/>
                </p:oleObj>
              </mc:Choice>
              <mc:Fallback>
                <p:oleObj name="Picture" r:id="rId4" imgW="3542538" imgH="1316736" progId="Word.Picture.8">
                  <p:embed/>
                  <p:pic>
                    <p:nvPicPr>
                      <p:cNvPr id="1505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3836988"/>
                        <a:ext cx="6280150" cy="2335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Line 23"/>
          <p:cNvSpPr>
            <a:spLocks noChangeShapeType="1"/>
          </p:cNvSpPr>
          <p:nvPr/>
        </p:nvSpPr>
        <p:spPr bwMode="auto">
          <a:xfrm flipH="1" flipV="1">
            <a:off x="2095500" y="1905000"/>
            <a:ext cx="190500" cy="2971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9" name="Line 24"/>
          <p:cNvSpPr>
            <a:spLocks noChangeShapeType="1"/>
          </p:cNvSpPr>
          <p:nvPr/>
        </p:nvSpPr>
        <p:spPr bwMode="auto">
          <a:xfrm flipH="1" flipV="1">
            <a:off x="3581400" y="2667000"/>
            <a:ext cx="558800" cy="2209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41504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Case Study: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TicTacToe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 cont.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770188" y="2541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7" name="Rectangle 12"/>
          <p:cNvSpPr>
            <a:spLocks noChangeArrowheads="1"/>
          </p:cNvSpPr>
          <p:nvPr/>
        </p:nvSpPr>
        <p:spPr bwMode="auto">
          <a:xfrm>
            <a:off x="2343150" y="2543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156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51562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943100"/>
            <a:ext cx="85471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" name="Rectangle 8">
            <a:hlinkClick r:id="rId3"/>
          </p:cNvPr>
          <p:cNvSpPr>
            <a:spLocks noChangeArrowheads="1"/>
          </p:cNvSpPr>
          <p:nvPr/>
        </p:nvSpPr>
        <p:spPr bwMode="auto">
          <a:xfrm>
            <a:off x="5651500" y="5486400"/>
            <a:ext cx="2324100" cy="381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/>
              <a:t>TicTacToe</a:t>
            </a:r>
            <a:endParaRPr lang="en-US" altLang="en-US" sz="2000" dirty="0"/>
          </a:p>
        </p:txBody>
      </p:sp>
      <p:sp>
        <p:nvSpPr>
          <p:cNvPr id="12" name="AutoShape 10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8077200" y="5486400"/>
            <a:ext cx="698500" cy="3810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Book Antiqua" pitchFamily="18" charset="0"/>
              </a:rPr>
              <a:t>Run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097189297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1" y="424149"/>
            <a:ext cx="8229600" cy="7130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Summary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27932" y="1285528"/>
            <a:ext cx="8587468" cy="4695469"/>
          </a:xfrm>
        </p:spPr>
        <p:txBody>
          <a:bodyPr/>
          <a:lstStyle/>
          <a:p>
            <a:pPr marL="343792" indent="-343792"/>
            <a:r>
              <a:rPr lang="en-GB" sz="2406" dirty="0">
                <a:latin typeface="Times New Roman" pitchFamily="18" charset="0"/>
                <a:cs typeface="Times New Roman" pitchFamily="18" charset="0"/>
              </a:rPr>
              <a:t>Controls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– Label, Button,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CheckBox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RadioButton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TextField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, …</a:t>
            </a:r>
          </a:p>
          <a:p>
            <a:pPr marL="668540" lvl="1" indent="-343792"/>
            <a:r>
              <a:rPr lang="en-GB" sz="2110" dirty="0">
                <a:latin typeface="Times New Roman" pitchFamily="18" charset="0"/>
                <a:cs typeface="Times New Roman" pitchFamily="18" charset="0"/>
              </a:rPr>
              <a:t>Esp. slides #8, #11, #14, #17 and #20.</a:t>
            </a:r>
          </a:p>
          <a:p>
            <a:pPr marL="668540" lvl="1" indent="-343792"/>
            <a:endParaRPr lang="en-GB" sz="1772" dirty="0">
              <a:latin typeface="Times New Roman" pitchFamily="18" charset="0"/>
              <a:cs typeface="Times New Roman" pitchFamily="18" charset="0"/>
            </a:endParaRPr>
          </a:p>
          <a:p>
            <a:pPr marL="651506" lvl="1" indent="-343792"/>
            <a:endParaRPr lang="en-GB" sz="2005" dirty="0"/>
          </a:p>
        </p:txBody>
      </p:sp>
    </p:spTree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735" y="1676401"/>
            <a:ext cx="6984793" cy="1295400"/>
          </a:xfrm>
          <a:noFill/>
        </p:spPr>
        <p:txBody>
          <a:bodyPr/>
          <a:lstStyle/>
          <a:p>
            <a:pPr algn="ctr" eaLnBrk="1" hangingPunct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Chapter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4532645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sz="4200" b="1" dirty="0" err="1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ButtonBase</a:t>
            </a:r>
            <a:r>
              <a:rPr lang="en-US" sz="4200" b="1" dirty="0">
                <a:solidFill>
                  <a:schemeClr val="tx1"/>
                </a:solidFill>
                <a:latin typeface="Courier New" charset="0"/>
                <a:ea typeface="ＭＳ Ｐゴシック" charset="0"/>
              </a:rPr>
              <a:t> and Button</a:t>
            </a:r>
            <a:endParaRPr lang="en-US" sz="4200" b="1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458200" cy="1143000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 </a:t>
            </a:r>
            <a:r>
              <a:rPr lang="en-US" sz="2400" i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button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a control that triggers an action event when clicked. JavaFX provides regular buttons, toggle buttons, check box buttons, and radio buttons. The common features of these buttons are defined in </a:t>
            </a:r>
            <a:r>
              <a:rPr lang="en-US" sz="2400" b="1" dirty="0" err="1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ButtonBase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Labeled</a:t>
            </a:r>
            <a:r>
              <a:rPr lang="en-US" sz="2400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classes.</a:t>
            </a:r>
          </a:p>
        </p:txBody>
      </p:sp>
      <p:sp>
        <p:nvSpPr>
          <p:cNvPr id="9221" name="Rectangle 12"/>
          <p:cNvSpPr>
            <a:spLocks noChangeArrowheads="1"/>
          </p:cNvSpPr>
          <p:nvPr/>
        </p:nvSpPr>
        <p:spPr bwMode="auto">
          <a:xfrm>
            <a:off x="1814513" y="1662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2" name="Rectangle 14"/>
          <p:cNvSpPr>
            <a:spLocks noChangeArrowheads="1"/>
          </p:cNvSpPr>
          <p:nvPr/>
        </p:nvSpPr>
        <p:spPr bwMode="auto">
          <a:xfrm>
            <a:off x="0" y="1985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9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879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sp>
        <p:nvSpPr>
          <p:cNvPr id="11879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ms-MY" altLang="en-US"/>
          </a:p>
        </p:txBody>
      </p:sp>
      <p:pic>
        <p:nvPicPr>
          <p:cNvPr id="118794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0"/>
            <a:ext cx="81597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DemoPipes.p3d 0"/>
  <p:tag name="POWER3D OPTIONS" val="Medium "/>
  <p:tag name="POWER3D IMAGE0" val="Pwrtrans.tga"/>
  <p:tag name="POWER3D SOUND" val="Pip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DemoPipes.p3d 0"/>
  <p:tag name="POWER3D OPTIONS" val="Medium "/>
  <p:tag name="POWER3D IMAGE0" val="Pwrtrans.tga"/>
  <p:tag name="POWER3D SOUND" val="Pipes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30229</TotalTime>
  <Words>11179</Words>
  <Application>Microsoft Office PowerPoint</Application>
  <PresentationFormat>On-screen Show (4:3)</PresentationFormat>
  <Paragraphs>1503</Paragraphs>
  <Slides>89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ＭＳ Ｐゴシック</vt:lpstr>
      <vt:lpstr>Book Antiqua</vt:lpstr>
      <vt:lpstr>Courier New</vt:lpstr>
      <vt:lpstr>Monotype Sorts</vt:lpstr>
      <vt:lpstr>Tahoma</vt:lpstr>
      <vt:lpstr>Times New Roman</vt:lpstr>
      <vt:lpstr>Tw Cen MT Condensed Extra Bold</vt:lpstr>
      <vt:lpstr>Wingdings</vt:lpstr>
      <vt:lpstr>Blends</vt:lpstr>
      <vt:lpstr>Picture</vt:lpstr>
      <vt:lpstr>PowerPoint Presentation</vt:lpstr>
      <vt:lpstr> JavaFX UI Controls, Video and Audio</vt:lpstr>
      <vt:lpstr>Motivations</vt:lpstr>
      <vt:lpstr>Objectives</vt:lpstr>
      <vt:lpstr>Frequently Used UI Controls</vt:lpstr>
      <vt:lpstr>Labeled</vt:lpstr>
      <vt:lpstr>Label</vt:lpstr>
      <vt:lpstr>PowerPoint Presentation</vt:lpstr>
      <vt:lpstr>ButtonBase and Button</vt:lpstr>
      <vt:lpstr>Button Example</vt:lpstr>
      <vt:lpstr>PowerPoint Presentation</vt:lpstr>
      <vt:lpstr>CheckBox</vt:lpstr>
      <vt:lpstr>CheckBox Example</vt:lpstr>
      <vt:lpstr>PowerPoint Presentation</vt:lpstr>
      <vt:lpstr>RadioButton</vt:lpstr>
      <vt:lpstr>RadioButton Example</vt:lpstr>
      <vt:lpstr>PowerPoint Presentation</vt:lpstr>
      <vt:lpstr>TextField</vt:lpstr>
      <vt:lpstr>TextField Example</vt:lpstr>
      <vt:lpstr>PowerPoint Presentation</vt:lpstr>
      <vt:lpstr>TextArea</vt:lpstr>
      <vt:lpstr>TextArea Example</vt:lpstr>
      <vt:lpstr>PowerPoint Presentation</vt:lpstr>
      <vt:lpstr>PowerPoint Presentation</vt:lpstr>
      <vt:lpstr>ComboBox</vt:lpstr>
      <vt:lpstr>ComboBox Example</vt:lpstr>
      <vt:lpstr>PowerPoint Presentation</vt:lpstr>
      <vt:lpstr>PowerPoint Presentation</vt:lpstr>
      <vt:lpstr>ListView</vt:lpstr>
      <vt:lpstr>Example: Using ListView </vt:lpstr>
      <vt:lpstr>PowerPoint Presentation</vt:lpstr>
      <vt:lpstr>ScrollBar</vt:lpstr>
      <vt:lpstr>Scroll Bar Properties</vt:lpstr>
      <vt:lpstr>Example: Using Scrollbars</vt:lpstr>
      <vt:lpstr>PowerPoint Presentation</vt:lpstr>
      <vt:lpstr>Slider</vt:lpstr>
      <vt:lpstr>Example: Using Sliders</vt:lpstr>
      <vt:lpstr>PowerPoint Presentation</vt:lpstr>
      <vt:lpstr>Media</vt:lpstr>
      <vt:lpstr>MediaPlayer</vt:lpstr>
      <vt:lpstr>MediaView</vt:lpstr>
      <vt:lpstr>Example: Using Media</vt:lpstr>
      <vt:lpstr>PowerPoint Presentation</vt:lpstr>
      <vt:lpstr>Case Study: National Flags and Anthems</vt:lpstr>
      <vt:lpstr>PowerPoint Presentation</vt:lpstr>
      <vt:lpstr>PowerPoint Presentation</vt:lpstr>
      <vt:lpstr> Drawing with Shapes and Text Property Binding Animation</vt:lpstr>
      <vt:lpstr>Objectives</vt:lpstr>
      <vt:lpstr>Shapes</vt:lpstr>
      <vt:lpstr>Display a Shape</vt:lpstr>
      <vt:lpstr>PowerPoint Presentation</vt:lpstr>
      <vt:lpstr>Binding Properties</vt:lpstr>
      <vt:lpstr>PowerPoint Presentation</vt:lpstr>
      <vt:lpstr>PowerPoint Presentation</vt:lpstr>
      <vt:lpstr>Binding Property: getter, setter, and property getter </vt:lpstr>
      <vt:lpstr>Uni/Bidirectional Binding</vt:lpstr>
      <vt:lpstr>Uni/Bidirectional Binding, cont’</vt:lpstr>
      <vt:lpstr>Listeners for Observable Objects</vt:lpstr>
      <vt:lpstr>PowerPoint Presentation</vt:lpstr>
      <vt:lpstr>Text</vt:lpstr>
      <vt:lpstr>Text Example</vt:lpstr>
      <vt:lpstr>PowerPoint Presentation</vt:lpstr>
      <vt:lpstr>Line</vt:lpstr>
      <vt:lpstr>PowerPoint Presentation</vt:lpstr>
      <vt:lpstr>Rectangle</vt:lpstr>
      <vt:lpstr>Rectangle Example</vt:lpstr>
      <vt:lpstr>PowerPoint Presentation</vt:lpstr>
      <vt:lpstr>Circle</vt:lpstr>
      <vt:lpstr>Ellipse</vt:lpstr>
      <vt:lpstr>PowerPoint Presentation</vt:lpstr>
      <vt:lpstr>Arc</vt:lpstr>
      <vt:lpstr>Arc Examples</vt:lpstr>
      <vt:lpstr>Polygon and Polyline</vt:lpstr>
      <vt:lpstr>Polygon</vt:lpstr>
      <vt:lpstr>Animation </vt:lpstr>
      <vt:lpstr>PathTransition</vt:lpstr>
      <vt:lpstr>PowerPoint Presentation</vt:lpstr>
      <vt:lpstr>PowerPoint Presentation</vt:lpstr>
      <vt:lpstr>FadeTransition</vt:lpstr>
      <vt:lpstr>PowerPoint Presentation</vt:lpstr>
      <vt:lpstr>Timeline</vt:lpstr>
      <vt:lpstr>PowerPoint Presentation</vt:lpstr>
      <vt:lpstr>Clock Animation</vt:lpstr>
      <vt:lpstr>Case Study: Bouncing Ball</vt:lpstr>
      <vt:lpstr>Case Study: Bounce Ball Slider</vt:lpstr>
      <vt:lpstr>Case Study: TicTacToe</vt:lpstr>
      <vt:lpstr>Case Study: TicTacToe, cont.</vt:lpstr>
      <vt:lpstr>Summary</vt:lpstr>
      <vt:lpstr>End of Chapter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 Getting Started with Graphics Programming</dc:title>
  <dc:creator>Y. Daniel Liang</dc:creator>
  <cp:lastModifiedBy>KHAIRUL AZHAR BIN KASMIRAN</cp:lastModifiedBy>
  <cp:revision>429</cp:revision>
  <cp:lastPrinted>1998-04-22T12:52:01Z</cp:lastPrinted>
  <dcterms:created xsi:type="dcterms:W3CDTF">1995-06-10T17:31:50Z</dcterms:created>
  <dcterms:modified xsi:type="dcterms:W3CDTF">2025-11-04T01:08:42Z</dcterms:modified>
</cp:coreProperties>
</file>